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  <p:sldMasterId id="2147483686" r:id="rId5"/>
  </p:sldMasterIdLst>
  <p:notesMasterIdLst>
    <p:notesMasterId r:id="rId41"/>
  </p:notesMasterIdLst>
  <p:handoutMasterIdLst>
    <p:handoutMasterId r:id="rId45"/>
  </p:handoutMasterIdLst>
  <p:sldIdLst>
    <p:sldId id="430" r:id="rId6"/>
    <p:sldId id="449" r:id="rId7"/>
    <p:sldId id="450" r:id="rId8"/>
    <p:sldId id="451" r:id="rId9"/>
    <p:sldId id="441" r:id="rId10"/>
    <p:sldId id="454" r:id="rId11"/>
    <p:sldId id="433" r:id="rId12"/>
    <p:sldId id="455" r:id="rId13"/>
    <p:sldId id="457" r:id="rId14"/>
    <p:sldId id="458" r:id="rId15"/>
    <p:sldId id="456" r:id="rId16"/>
    <p:sldId id="490" r:id="rId17"/>
    <p:sldId id="459" r:id="rId18"/>
    <p:sldId id="460" r:id="rId19"/>
    <p:sldId id="461" r:id="rId20"/>
    <p:sldId id="447" r:id="rId21"/>
    <p:sldId id="514" r:id="rId22"/>
    <p:sldId id="515" r:id="rId23"/>
    <p:sldId id="517" r:id="rId24"/>
    <p:sldId id="518" r:id="rId25"/>
    <p:sldId id="516" r:id="rId26"/>
    <p:sldId id="491" r:id="rId27"/>
    <p:sldId id="492" r:id="rId28"/>
    <p:sldId id="493" r:id="rId29"/>
    <p:sldId id="494" r:id="rId30"/>
    <p:sldId id="495" r:id="rId31"/>
    <p:sldId id="497" r:id="rId32"/>
    <p:sldId id="498" r:id="rId33"/>
    <p:sldId id="499" r:id="rId34"/>
    <p:sldId id="500" r:id="rId35"/>
    <p:sldId id="501" r:id="rId36"/>
    <p:sldId id="503" r:id="rId37"/>
    <p:sldId id="504" r:id="rId38"/>
    <p:sldId id="505" r:id="rId39"/>
    <p:sldId id="508" r:id="rId40"/>
    <p:sldId id="509" r:id="rId42"/>
    <p:sldId id="510" r:id="rId43"/>
    <p:sldId id="513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F95D4"/>
    <a:srgbClr val="FFFFFF"/>
    <a:srgbClr val="E95513"/>
    <a:srgbClr val="E95613"/>
    <a:srgbClr val="F0F0F0"/>
    <a:srgbClr val="DCDCDC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44" autoAdjust="0"/>
    <p:restoredTop sz="94660"/>
  </p:normalViewPr>
  <p:slideViewPr>
    <p:cSldViewPr snapToGrid="0">
      <p:cViewPr varScale="1">
        <p:scale>
          <a:sx n="53" d="100"/>
          <a:sy n="53" d="100"/>
        </p:scale>
        <p:origin x="-710" y="-62"/>
      </p:cViewPr>
      <p:guideLst>
        <p:guide orient="horz" pos="2172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8" Type="http://schemas.openxmlformats.org/officeDocument/2006/relationships/tableStyles" Target="tableStyles.xml"/><Relationship Id="rId47" Type="http://schemas.openxmlformats.org/officeDocument/2006/relationships/viewProps" Target="viewProps.xml"/><Relationship Id="rId46" Type="http://schemas.openxmlformats.org/officeDocument/2006/relationships/presProps" Target="presProps.xml"/><Relationship Id="rId45" Type="http://schemas.openxmlformats.org/officeDocument/2006/relationships/handoutMaster" Target="handoutMasters/handoutMaster1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2" Type="http://schemas.openxmlformats.org/officeDocument/2006/relationships/slide" Target="slides/slide36.xml"/><Relationship Id="rId41" Type="http://schemas.openxmlformats.org/officeDocument/2006/relationships/notesMaster" Target="notesMasters/notesMaster1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80.xml"/><Relationship Id="rId8" Type="http://schemas.openxmlformats.org/officeDocument/2006/relationships/tags" Target="../tags/tag79.xml"/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0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1.xml"/><Relationship Id="rId7" Type="http://schemas.openxmlformats.org/officeDocument/2006/relationships/tags" Target="../tags/tag140.xml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49.xml"/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0" Type="http://schemas.openxmlformats.org/officeDocument/2006/relationships/tags" Target="../tags/tag15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58.xml"/><Relationship Id="rId8" Type="http://schemas.openxmlformats.org/officeDocument/2006/relationships/tags" Target="../tags/tag157.xml"/><Relationship Id="rId7" Type="http://schemas.openxmlformats.org/officeDocument/2006/relationships/tags" Target="../tags/tag156.xml"/><Relationship Id="rId6" Type="http://schemas.openxmlformats.org/officeDocument/2006/relationships/tags" Target="../tags/tag155.xml"/><Relationship Id="rId5" Type="http://schemas.openxmlformats.org/officeDocument/2006/relationships/tags" Target="../tags/tag154.xml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66.xml"/><Relationship Id="rId8" Type="http://schemas.openxmlformats.org/officeDocument/2006/relationships/tags" Target="../tags/tag165.xml"/><Relationship Id="rId7" Type="http://schemas.openxmlformats.org/officeDocument/2006/relationships/tags" Target="../tags/tag164.xml"/><Relationship Id="rId6" Type="http://schemas.openxmlformats.org/officeDocument/2006/relationships/tags" Target="../tags/tag163.xml"/><Relationship Id="rId5" Type="http://schemas.openxmlformats.org/officeDocument/2006/relationships/tags" Target="../tags/tag162.xml"/><Relationship Id="rId4" Type="http://schemas.openxmlformats.org/officeDocument/2006/relationships/tags" Target="../tags/tag161.xml"/><Relationship Id="rId3" Type="http://schemas.openxmlformats.org/officeDocument/2006/relationships/tags" Target="../tags/tag160.xml"/><Relationship Id="rId2" Type="http://schemas.openxmlformats.org/officeDocument/2006/relationships/tags" Target="../tags/tag159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74.xml"/><Relationship Id="rId8" Type="http://schemas.openxmlformats.org/officeDocument/2006/relationships/tags" Target="../tags/tag173.xml"/><Relationship Id="rId7" Type="http://schemas.openxmlformats.org/officeDocument/2006/relationships/tags" Target="../tags/tag17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3" Type="http://schemas.openxmlformats.org/officeDocument/2006/relationships/tags" Target="../tags/tag168.xml"/><Relationship Id="rId2" Type="http://schemas.openxmlformats.org/officeDocument/2006/relationships/tags" Target="../tags/tag167.xml"/><Relationship Id="rId10" Type="http://schemas.openxmlformats.org/officeDocument/2006/relationships/tags" Target="../tags/tag17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tags" Target="../tags/tag179.xml"/><Relationship Id="rId4" Type="http://schemas.openxmlformats.org/officeDocument/2006/relationships/tags" Target="../tags/tag178.xml"/><Relationship Id="rId3" Type="http://schemas.openxmlformats.org/officeDocument/2006/relationships/tags" Target="../tags/tag177.xml"/><Relationship Id="rId2" Type="http://schemas.openxmlformats.org/officeDocument/2006/relationships/tags" Target="../tags/tag176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tags" Target="../tags/tag55.xml"/><Relationship Id="rId8" Type="http://schemas.openxmlformats.org/officeDocument/2006/relationships/tags" Target="../tags/tag54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0" Type="http://schemas.openxmlformats.org/officeDocument/2006/relationships/tags" Target="../tags/tag56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3040380" y="2535555"/>
            <a:ext cx="7894320" cy="1087120"/>
          </a:xfrm>
        </p:spPr>
        <p:txBody>
          <a:bodyPr lIns="90000" tIns="46800" rIns="90000" bIns="46800" anchor="b" anchorCtr="0">
            <a:normAutofit/>
          </a:bodyPr>
          <a:lstStyle>
            <a:lvl1pPr algn="l">
              <a:defRPr sz="6000" b="1" i="0" spc="300" baseline="0">
                <a:solidFill>
                  <a:srgbClr val="0F95D4"/>
                </a:solidFill>
                <a:effectLst/>
              </a:defRPr>
            </a:lvl1pPr>
          </a:lstStyle>
          <a:p>
            <a:r>
              <a:rPr lang="zh-CN" altLang="en-US" dirty="0"/>
              <a:t>《课程名称》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3040380" y="3786505"/>
            <a:ext cx="6882765" cy="559435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rgbClr val="0F95D4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【教材版本】第   章 /  第   节  /  第   课时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9191925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9253220" y="5653405"/>
            <a:ext cx="2632075" cy="661035"/>
          </a:xfrm>
          <a:prstGeom prst="rect">
            <a:avLst/>
          </a:prstGeom>
          <a:solidFill>
            <a:srgbClr val="0F9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7"/>
            </p:custDataLst>
          </p:nvPr>
        </p:nvSpPr>
        <p:spPr>
          <a:xfrm>
            <a:off x="9253220" y="5793105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 userDrawn="1">
            <p:custDataLst>
              <p:tags r:id="rId7"/>
            </p:custDataLst>
          </p:nvPr>
        </p:nvSpPr>
        <p:spPr>
          <a:xfrm>
            <a:off x="307340" y="312420"/>
            <a:ext cx="7768590" cy="42354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E95613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olidFill>
                  <a:srgbClr val="0F95D4"/>
                </a:solidFill>
                <a:sym typeface="+mn-ea"/>
              </a:rPr>
              <a:t>《课程名称》</a:t>
            </a:r>
            <a:endParaRPr lang="zh-CN" altLang="en-US" dirty="0">
              <a:solidFill>
                <a:srgbClr val="0F95D4"/>
              </a:solidFill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9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10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4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5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3040380" y="2535555"/>
            <a:ext cx="7894320" cy="1087120"/>
          </a:xfrm>
        </p:spPr>
        <p:txBody>
          <a:bodyPr lIns="90000" tIns="46800" rIns="90000" bIns="46800" anchor="b" anchorCtr="0">
            <a:normAutofit/>
          </a:bodyPr>
          <a:lstStyle>
            <a:lvl1pPr algn="l">
              <a:defRPr sz="6000" b="1" i="0" spc="300" baseline="0">
                <a:solidFill>
                  <a:srgbClr val="0F95D4"/>
                </a:solidFill>
                <a:effectLst/>
              </a:defRPr>
            </a:lvl1pPr>
          </a:lstStyle>
          <a:p>
            <a:r>
              <a:rPr lang="zh-CN" altLang="en-US" dirty="0"/>
              <a:t>《课程名称》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3040380" y="3786505"/>
            <a:ext cx="6882765" cy="559435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rgbClr val="0F95D4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【教材版本】第   章 /  第   节  /  第   课时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9191925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9253220" y="5653405"/>
            <a:ext cx="2632075" cy="661035"/>
          </a:xfrm>
          <a:prstGeom prst="rect">
            <a:avLst/>
          </a:prstGeom>
          <a:solidFill>
            <a:srgbClr val="0F9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7"/>
            </p:custDataLst>
          </p:nvPr>
        </p:nvSpPr>
        <p:spPr>
          <a:xfrm>
            <a:off x="9253220" y="5793105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7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8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914400" marR="0" lvl="2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371600" marR="0" lvl="3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828800" marR="0" lvl="4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"/>
          <p:cNvSpPr>
            <a:spLocks noGrp="1"/>
          </p:cNvSpPr>
          <p:nvPr userDrawn="1">
            <p:custDataLst>
              <p:tags r:id="rId6"/>
            </p:custDataLst>
          </p:nvPr>
        </p:nvSpPr>
        <p:spPr>
          <a:xfrm>
            <a:off x="307340" y="312420"/>
            <a:ext cx="7768590" cy="42354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E95613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olidFill>
                  <a:srgbClr val="0F95D4"/>
                </a:solidFill>
                <a:sym typeface="+mn-ea"/>
              </a:rPr>
              <a:t>《课程名称》</a:t>
            </a:r>
            <a:endParaRPr lang="zh-CN" altLang="en-US" dirty="0">
              <a:solidFill>
                <a:srgbClr val="0F95D4"/>
              </a:solidFill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3" hasCustomPrompt="1"/>
            <p:custDataLst>
              <p:tags r:id="rId7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8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9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idx="13" hasCustomPrompt="1"/>
            <p:custDataLst>
              <p:tags r:id="rId8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idx="14" hasCustomPrompt="1"/>
            <p:custDataLst>
              <p:tags r:id="rId9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idx="13" hasCustomPrompt="1"/>
            <p:custDataLst>
              <p:tags r:id="rId10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4" hasCustomPrompt="1"/>
            <p:custDataLst>
              <p:tags r:id="rId11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12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7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8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1264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idx="13" hasCustomPrompt="1"/>
            <p:custDataLst>
              <p:tags r:id="rId8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idx="14" hasCustomPrompt="1"/>
            <p:custDataLst>
              <p:tags r:id="rId9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10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7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8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 hasCustomPrompt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3" hasCustomPrompt="1"/>
            <p:custDataLst>
              <p:tags r:id="rId7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8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9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8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9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 userDrawn="1">
            <p:custDataLst>
              <p:tags r:id="rId7"/>
            </p:custDataLst>
          </p:nvPr>
        </p:nvSpPr>
        <p:spPr>
          <a:xfrm>
            <a:off x="307340" y="312420"/>
            <a:ext cx="7768590" cy="42354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E95613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olidFill>
                  <a:srgbClr val="0F95D4"/>
                </a:solidFill>
                <a:sym typeface="+mn-ea"/>
              </a:rPr>
              <a:t>《课程名称》</a:t>
            </a:r>
            <a:endParaRPr lang="zh-CN" altLang="en-US" dirty="0">
              <a:solidFill>
                <a:srgbClr val="0F95D4"/>
              </a:solidFill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9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10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4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5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9E77FD-EB81-434A-85FC-BD4835565740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AF1CF9-EBBA-4593-9255-E9B3DC82B58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18DE36-4894-4D38-9D81-DFEBAC04767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6E9A6E-3BCF-404A-8DCC-74BE2BC251A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DD92A6-3DB4-4CF2-B1E4-7B8F275DCB8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31BBFE-AAD3-4ABD-84E6-C6731AB72EE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5A85A5-9C35-41B4-858A-45DEBCED216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9619E7-BCDA-4767-AE55-45821D6CEA3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CF0436-B3E2-4622-8A3A-ABB4003A6D60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56AE0-54D1-459B-AA8A-FF52FADB4F7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914400" marR="0" lvl="2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371600" marR="0" lvl="3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828800" marR="0" lvl="4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"/>
          <p:cNvSpPr>
            <a:spLocks noGrp="1"/>
          </p:cNvSpPr>
          <p:nvPr userDrawn="1">
            <p:custDataLst>
              <p:tags r:id="rId6"/>
            </p:custDataLst>
          </p:nvPr>
        </p:nvSpPr>
        <p:spPr>
          <a:xfrm>
            <a:off x="307340" y="312420"/>
            <a:ext cx="7768590" cy="42354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E95613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olidFill>
                  <a:srgbClr val="0F95D4"/>
                </a:solidFill>
                <a:sym typeface="+mn-ea"/>
              </a:rPr>
              <a:t>《课程名称》</a:t>
            </a:r>
            <a:endParaRPr lang="zh-CN" altLang="en-US" dirty="0">
              <a:solidFill>
                <a:srgbClr val="0F95D4"/>
              </a:solidFill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3" hasCustomPrompt="1"/>
            <p:custDataLst>
              <p:tags r:id="rId7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8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9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5CAE49-E04F-490C-A9CE-C1F570147BFB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AE4F6C-5AC8-4071-A5B4-606DC7AEDB1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5A12EA-0B1D-4629-A73D-DC25C3B0DFB8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90BCE3-B0DB-4747-957E-0C7AD00F268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F4105C-FE1F-4609-ABCC-6C5241F1BB18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7410-8B39-4D4A-A7CC-8D9198255A9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894C2C-6FA3-4710-B8C2-00A1B6D4A72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EA9564-EE22-4F93-A07F-4422DC27755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C28251-6D28-4825-AF0E-32E9B0CC913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33A73D-C85B-4BA1-8AF2-0373D140470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F4684-759A-46CA-BED6-EE7A224029C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31E11F-9EB2-4818-9B9C-7D9FE831127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9E77FD-EB81-434A-85FC-BD4835565740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AF1CF9-EBBA-4593-9255-E9B3DC82B58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18DE36-4894-4D38-9D81-DFEBAC04767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6E9A6E-3BCF-404A-8DCC-74BE2BC251A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DD92A6-3DB4-4CF2-B1E4-7B8F275DCB8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31BBFE-AAD3-4ABD-84E6-C6731AB72EE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5A85A5-9C35-41B4-858A-45DEBCED216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9619E7-BCDA-4767-AE55-45821D6CEA3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idx="13" hasCustomPrompt="1"/>
            <p:custDataLst>
              <p:tags r:id="rId8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idx="14" hasCustomPrompt="1"/>
            <p:custDataLst>
              <p:tags r:id="rId9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CF0436-B3E2-4622-8A3A-ABB4003A6D60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56AE0-54D1-459B-AA8A-FF52FADB4F7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5CAE49-E04F-490C-A9CE-C1F570147BFB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AE4F6C-5AC8-4071-A5B4-606DC7AEDB1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5A12EA-0B1D-4629-A73D-DC25C3B0DFB8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90BCE3-B0DB-4747-957E-0C7AD00F268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F4105C-FE1F-4609-ABCC-6C5241F1BB18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7410-8B39-4D4A-A7CC-8D9198255A9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894C2C-6FA3-4710-B8C2-00A1B6D4A72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EA9564-EE22-4F93-A07F-4422DC27755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C28251-6D28-4825-AF0E-32E9B0CC913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33A73D-C85B-4BA1-8AF2-0373D140470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F4684-759A-46CA-BED6-EE7A224029C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31E11F-9EB2-4818-9B9C-7D9FE831127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idx="13" hasCustomPrompt="1"/>
            <p:custDataLst>
              <p:tags r:id="rId10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4" hasCustomPrompt="1"/>
            <p:custDataLst>
              <p:tags r:id="rId11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12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7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8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1264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idx="13" hasCustomPrompt="1"/>
            <p:custDataLst>
              <p:tags r:id="rId8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idx="14" hasCustomPrompt="1"/>
            <p:custDataLst>
              <p:tags r:id="rId9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10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 hasCustomPrompt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3" hasCustomPrompt="1"/>
            <p:custDataLst>
              <p:tags r:id="rId7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8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9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07340" y="312420"/>
            <a:ext cx="7768590" cy="423545"/>
          </a:xfrm>
        </p:spPr>
        <p:txBody>
          <a:bodyPr lIns="90000" tIns="46800" rIns="90000" bIns="46800" anchor="b" anchorCtr="0">
            <a:noAutofit/>
          </a:bodyPr>
          <a:lstStyle>
            <a:lvl1pPr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</a:defRPr>
            </a:lvl1pPr>
          </a:lstStyle>
          <a:p>
            <a:r>
              <a:rPr lang="zh-CN" altLang="en-US" dirty="0">
                <a:sym typeface="+mn-ea"/>
              </a:rPr>
              <a:t>《课程名称》</a:t>
            </a:r>
            <a:endParaRPr lang="zh-CN" altLang="en-US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307340" y="735965"/>
            <a:ext cx="7768590" cy="47434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rgbClr val="0F95D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>
                <a:sym typeface="+mn-ea"/>
              </a:rPr>
              <a:t>【教材版本】第   章 /  第   节  /  第   课时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8"/>
            </p:custDataLst>
          </p:nvPr>
        </p:nvSpPr>
        <p:spPr>
          <a:xfrm>
            <a:off x="307340" y="6314440"/>
            <a:ext cx="263080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年级  学科</a:t>
            </a:r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custDataLst>
              <p:tags r:id="rId9"/>
            </p:custDataLst>
          </p:nvPr>
        </p:nvSpPr>
        <p:spPr>
          <a:xfrm>
            <a:off x="9388140" y="637917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0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z="1400" b="1" smtClean="0">
                <a:solidFill>
                  <a:schemeClr val="bg1"/>
                </a:solidFill>
              </a:rPr>
            </a:fld>
            <a:endParaRPr lang="zh-CN" altLang="en-US" sz="14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1.png"/><Relationship Id="rId18" Type="http://schemas.openxmlformats.org/officeDocument/2006/relationships/tags" Target="../tags/tag94.xml"/><Relationship Id="rId17" Type="http://schemas.openxmlformats.org/officeDocument/2006/relationships/tags" Target="../tags/tag93.xml"/><Relationship Id="rId16" Type="http://schemas.openxmlformats.org/officeDocument/2006/relationships/tags" Target="../tags/tag92.xml"/><Relationship Id="rId15" Type="http://schemas.openxmlformats.org/officeDocument/2006/relationships/tags" Target="../tags/tag91.xml"/><Relationship Id="rId14" Type="http://schemas.openxmlformats.org/officeDocument/2006/relationships/tags" Target="../tags/tag90.xml"/><Relationship Id="rId13" Type="http://schemas.openxmlformats.org/officeDocument/2006/relationships/tags" Target="../tags/tag89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9" Type="http://schemas.openxmlformats.org/officeDocument/2006/relationships/theme" Target="../theme/theme2.xml"/><Relationship Id="rId18" Type="http://schemas.openxmlformats.org/officeDocument/2006/relationships/tags" Target="../tags/tag188.xml"/><Relationship Id="rId17" Type="http://schemas.openxmlformats.org/officeDocument/2006/relationships/tags" Target="../tags/tag187.xml"/><Relationship Id="rId16" Type="http://schemas.openxmlformats.org/officeDocument/2006/relationships/tags" Target="../tags/tag186.xml"/><Relationship Id="rId15" Type="http://schemas.openxmlformats.org/officeDocument/2006/relationships/tags" Target="../tags/tag185.xml"/><Relationship Id="rId14" Type="http://schemas.openxmlformats.org/officeDocument/2006/relationships/tags" Target="../tags/tag184.xml"/><Relationship Id="rId13" Type="http://schemas.openxmlformats.org/officeDocument/2006/relationships/tags" Target="../tags/tag183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3" Type="http://schemas.openxmlformats.org/officeDocument/2006/relationships/theme" Target="../theme/theme4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515600"/>
            <a:ext cx="10969200" cy="47368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水印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6915150" y="63500"/>
            <a:ext cx="5173345" cy="167449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515600"/>
            <a:ext cx="10969200" cy="47368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B0A203E-8AC0-4753-A3F8-952E004B376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8225C0-98BE-4D9C-8FCF-E37E3ECB9C02}" type="slidenum">
              <a:rPr lang="zh-CN" altLang="en-US"/>
            </a:fld>
            <a:endParaRPr lang="zh-CN" altLang="en-US"/>
          </a:p>
        </p:txBody>
      </p:sp>
      <p:pic>
        <p:nvPicPr>
          <p:cNvPr id="8" name="图片 7" descr="水印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426960" y="1056005"/>
            <a:ext cx="4735830" cy="15328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等线 Light" panose="02010600030101010101" charset="-122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B0A203E-8AC0-4753-A3F8-952E004B376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8225C0-98BE-4D9C-8FCF-E37E3ECB9C02}" type="slidenum">
              <a:rPr lang="zh-CN" altLang="en-US"/>
            </a:fld>
            <a:endParaRPr lang="zh-CN" altLang="en-US"/>
          </a:p>
        </p:txBody>
      </p:sp>
      <p:pic>
        <p:nvPicPr>
          <p:cNvPr id="8" name="图片 7" descr="水印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344410" y="1461135"/>
            <a:ext cx="4735830" cy="15328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等线 Light" panose="02010600030101010101" charset="-122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  <a:cs typeface="等线 Light" panose="02010600030101010101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等线" panose="0201060003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tags" Target="../tags/tag205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206.xml"/><Relationship Id="rId1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207.xml"/><Relationship Id="rId1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tags" Target="../tags/tag208.xml"/><Relationship Id="rId2" Type="http://schemas.openxmlformats.org/officeDocument/2006/relationships/hyperlink" Target="http://examples.yourdictionary.com/examples-of-words-of-appreciation.html" TargetMode="External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209.xml"/><Relationship Id="rId1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210.xml"/><Relationship Id="rId1" Type="http://schemas.openxmlformats.org/officeDocument/2006/relationships/image" Target="../media/image7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themeOverride" Target="../theme/themeOverride1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6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6.xml"/><Relationship Id="rId3" Type="http://schemas.openxmlformats.org/officeDocument/2006/relationships/themeOverride" Target="../theme/themeOverride3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7.xml"/><Relationship Id="rId3" Type="http://schemas.openxmlformats.org/officeDocument/2006/relationships/themeOverride" Target="../theme/themeOverride4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7.xml"/><Relationship Id="rId3" Type="http://schemas.openxmlformats.org/officeDocument/2006/relationships/themeOverride" Target="../theme/themeOverride5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7.xml"/><Relationship Id="rId3" Type="http://schemas.openxmlformats.org/officeDocument/2006/relationships/themeOverride" Target="../theme/themeOverride6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7.xml"/><Relationship Id="rId3" Type="http://schemas.openxmlformats.org/officeDocument/2006/relationships/themeOverride" Target="../theme/themeOverride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7.xml"/><Relationship Id="rId3" Type="http://schemas.openxmlformats.org/officeDocument/2006/relationships/themeOverride" Target="../theme/themeOverride8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6.xml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3" name="矩形 2"/>
          <p:cNvSpPr/>
          <p:nvPr/>
        </p:nvSpPr>
        <p:spPr>
          <a:xfrm>
            <a:off x="307340" y="257175"/>
            <a:ext cx="11884660" cy="5631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</a:rPr>
              <a:t>How to Write </a:t>
            </a:r>
            <a:r>
              <a:rPr lang="en-US" altLang="zh-CN" sz="3600" b="1" dirty="0" smtClean="0">
                <a:latin typeface="Calibri" panose="020F0502020204030204" pitchFamily="34" charset="0"/>
              </a:rPr>
              <a:t>an Advice Letter</a:t>
            </a:r>
            <a:endParaRPr lang="en-US" altLang="zh-CN" sz="3600" b="1" dirty="0" smtClean="0">
              <a:latin typeface="Calibri" panose="020F0502020204030204" pitchFamily="34" charset="0"/>
            </a:endParaRPr>
          </a:p>
          <a:p>
            <a:br>
              <a:rPr lang="en-US" altLang="zh-CN" sz="3600" b="1" dirty="0"/>
            </a:br>
            <a:r>
              <a:rPr lang="en-US" altLang="zh-CN" sz="3600" b="1" i="1" dirty="0" smtClean="0"/>
              <a:t>Opening remarks</a:t>
            </a:r>
            <a:br>
              <a:rPr lang="en-US" altLang="zh-CN" sz="3600" dirty="0"/>
            </a:br>
            <a:r>
              <a:rPr lang="en-US" altLang="zh-CN" sz="3600" dirty="0"/>
              <a:t>Paragraph 1 - </a:t>
            </a:r>
            <a:r>
              <a:rPr lang="en-US" altLang="zh-CN" sz="3600" dirty="0">
                <a:solidFill>
                  <a:srgbClr val="FF0000"/>
                </a:solidFill>
              </a:rPr>
              <a:t>thanks for letter</a:t>
            </a:r>
            <a:r>
              <a:rPr lang="en-US" altLang="zh-CN" sz="3600" dirty="0"/>
              <a:t>/</a:t>
            </a:r>
            <a:r>
              <a:rPr lang="en-US" altLang="zh-CN" sz="3600" dirty="0">
                <a:solidFill>
                  <a:srgbClr val="0F95D4"/>
                </a:solidFill>
              </a:rPr>
              <a:t>express understanding of </a:t>
            </a:r>
            <a:r>
              <a:rPr lang="en-US" altLang="zh-CN" sz="3600" dirty="0" smtClean="0">
                <a:solidFill>
                  <a:srgbClr val="0F95D4"/>
                </a:solidFill>
              </a:rPr>
              <a:t>the problem(s)</a:t>
            </a:r>
            <a:br>
              <a:rPr lang="en-US" altLang="zh-CN" sz="3600" dirty="0">
                <a:solidFill>
                  <a:srgbClr val="0F95D4"/>
                </a:solidFill>
              </a:rPr>
            </a:br>
            <a:r>
              <a:rPr lang="en-US" altLang="zh-CN" sz="3600" b="1" i="1" dirty="0" smtClean="0"/>
              <a:t>advice</a:t>
            </a:r>
            <a:br>
              <a:rPr lang="en-US" altLang="zh-CN" sz="3600" dirty="0"/>
            </a:br>
            <a:r>
              <a:rPr lang="en-US" altLang="zh-CN" sz="3600" dirty="0" smtClean="0"/>
              <a:t>Paragraph 2 </a:t>
            </a:r>
            <a:r>
              <a:rPr lang="en-US" altLang="zh-CN" sz="3600" dirty="0"/>
              <a:t>- </a:t>
            </a:r>
            <a:r>
              <a:rPr lang="en-US" altLang="zh-CN" sz="3600" dirty="0">
                <a:solidFill>
                  <a:srgbClr val="FF0000"/>
                </a:solidFill>
              </a:rPr>
              <a:t>suggestion(s) + reason(s)</a:t>
            </a:r>
            <a:br>
              <a:rPr lang="en-US" altLang="zh-CN" sz="3600" dirty="0"/>
            </a:br>
            <a:r>
              <a:rPr lang="en-US" altLang="zh-CN" sz="3600" b="1" i="1" dirty="0" smtClean="0"/>
              <a:t>Closing remarks</a:t>
            </a:r>
            <a:br>
              <a:rPr lang="en-US" altLang="zh-CN" sz="3600" dirty="0"/>
            </a:br>
            <a:r>
              <a:rPr lang="en-US" altLang="zh-CN" sz="3600" dirty="0"/>
              <a:t>Keep channels open for </a:t>
            </a:r>
            <a:r>
              <a:rPr lang="en-US" altLang="zh-CN" sz="3600" dirty="0">
                <a:solidFill>
                  <a:srgbClr val="FF0000"/>
                </a:solidFill>
              </a:rPr>
              <a:t>further consultation</a:t>
            </a:r>
            <a:r>
              <a:rPr lang="en-US" altLang="zh-CN" sz="3600" dirty="0"/>
              <a:t> should the person require more help</a:t>
            </a:r>
            <a:endParaRPr lang="zh-CN" altLang="en-US" sz="3600" dirty="0"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7" name="文本框 13"/>
          <p:cNvSpPr txBox="1"/>
          <p:nvPr/>
        </p:nvSpPr>
        <p:spPr>
          <a:xfrm>
            <a:off x="0" y="1058545"/>
            <a:ext cx="12192635" cy="474154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pPr algn="l"/>
            <a:r>
              <a:rPr lang="zh-CN" altLang="en-US" sz="3600" dirty="0" smtClean="0">
                <a:solidFill>
                  <a:schemeClr val="tx1"/>
                </a:solidFill>
                <a:latin typeface="Calibri" panose="020F0502020204030204" pitchFamily="34" charset="0"/>
              </a:rPr>
              <a:t>所以比较能让对方接受的说法是：两个都很好，的确都很值得一游。这样的情况要二选一，你的犹豫是有道理的。我完全明白。</a:t>
            </a:r>
            <a:endParaRPr lang="en-US" altLang="zh-CN" sz="3600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l"/>
            <a:r>
              <a:rPr lang="en-US" altLang="zh-CN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I can fully understand your hesitation. Both of the trips are highly recommended.</a:t>
            </a:r>
            <a:endParaRPr lang="en-US" altLang="zh-CN" sz="3600" b="1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l"/>
            <a:r>
              <a:rPr lang="en-US" altLang="zh-CN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Both of the two scenic spots are well worth visiting.</a:t>
            </a:r>
            <a:endParaRPr lang="en-US" altLang="zh-CN" sz="3600" b="1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l"/>
            <a:r>
              <a:rPr lang="en-US" altLang="zh-CN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It’s really a hard decision to make.</a:t>
            </a:r>
            <a:endParaRPr lang="en-US" altLang="zh-CN" sz="36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文本框 14"/>
          <p:cNvSpPr txBox="1"/>
          <p:nvPr/>
        </p:nvSpPr>
        <p:spPr>
          <a:xfrm>
            <a:off x="151" y="157468"/>
            <a:ext cx="1615185" cy="64633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3600" b="1">
                <a:solidFill>
                  <a:srgbClr val="3F40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二选一 </a:t>
            </a:r>
            <a:endParaRPr dirty="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2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dvAuto="0"/>
      <p:bldP spid="9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20" name="文本框 8"/>
          <p:cNvSpPr txBox="1"/>
          <p:nvPr/>
        </p:nvSpPr>
        <p:spPr>
          <a:xfrm>
            <a:off x="-203" y="5078766"/>
            <a:ext cx="3142846" cy="58477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3200" b="1">
                <a:solidFill>
                  <a:srgbClr val="F9B3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en-US" dirty="0" smtClean="0"/>
              <a:t>Travel Route A</a:t>
            </a:r>
            <a:endParaRPr dirty="0"/>
          </a:p>
        </p:txBody>
      </p:sp>
      <p:sp>
        <p:nvSpPr>
          <p:cNvPr id="22" name="文本框 10"/>
          <p:cNvSpPr txBox="1"/>
          <p:nvPr/>
        </p:nvSpPr>
        <p:spPr>
          <a:xfrm>
            <a:off x="0" y="640080"/>
            <a:ext cx="12192000" cy="407670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r>
              <a:rPr lang="zh-CN" altLang="en-US" sz="3600" dirty="0" smtClean="0"/>
              <a:t>完全是你说了算 </a:t>
            </a:r>
            <a:endParaRPr lang="en-US" altLang="zh-CN" sz="3600" dirty="0" smtClean="0"/>
          </a:p>
          <a:p>
            <a:r>
              <a:rPr lang="en-US" sz="3600" b="1" dirty="0" smtClean="0">
                <a:latin typeface="Calibri" panose="020F0502020204030204" pitchFamily="34" charset="0"/>
                <a:ea typeface="+mj-ea"/>
              </a:rPr>
              <a:t>Since you are fond of relaxing travel, </a:t>
            </a:r>
            <a:endParaRPr lang="en-US" sz="3600" b="1" dirty="0" smtClean="0">
              <a:latin typeface="Calibri" panose="020F0502020204030204" pitchFamily="34" charset="0"/>
              <a:ea typeface="+mj-ea"/>
            </a:endParaRPr>
          </a:p>
          <a:p>
            <a:r>
              <a:rPr lang="en-US" sz="3600" b="1" dirty="0" smtClean="0">
                <a:latin typeface="Calibri" panose="020F0502020204030204" pitchFamily="34" charset="0"/>
                <a:ea typeface="+mj-ea"/>
              </a:rPr>
              <a:t>I think the tour along the Yangtze River will be more suitable for you. </a:t>
            </a:r>
            <a:r>
              <a:rPr lang="en-US" sz="3600" b="1" dirty="0" smtClean="0">
                <a:solidFill>
                  <a:srgbClr val="FF0000"/>
                </a:solidFill>
                <a:latin typeface="Calibri" panose="020F0502020204030204" pitchFamily="34" charset="0"/>
                <a:ea typeface="+mj-ea"/>
              </a:rPr>
              <a:t>Besides, </a:t>
            </a:r>
            <a:r>
              <a:rPr lang="en-US" sz="3600" b="1" dirty="0" smtClean="0">
                <a:latin typeface="Calibri" panose="020F0502020204030204" pitchFamily="34" charset="0"/>
                <a:ea typeface="+mj-ea"/>
              </a:rPr>
              <a:t>you are always curious about the lives of the local people in China, and now you will have the golden opportunity to explore and experience while travelling along the River. </a:t>
            </a:r>
            <a:endParaRPr sz="3600" b="1" dirty="0">
              <a:latin typeface="Calibri" panose="020F0502020204030204" pitchFamily="34" charset="0"/>
              <a:ea typeface="+mj-ea"/>
            </a:endParaRPr>
          </a:p>
        </p:txBody>
      </p:sp>
      <p:sp>
        <p:nvSpPr>
          <p:cNvPr id="23" name="文本框 11"/>
          <p:cNvSpPr txBox="1"/>
          <p:nvPr/>
        </p:nvSpPr>
        <p:spPr>
          <a:xfrm>
            <a:off x="-36" y="-198"/>
            <a:ext cx="6376035" cy="64516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400" b="1">
                <a:solidFill>
                  <a:srgbClr val="3F40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zh-CN" altLang="en-US" sz="3600" dirty="0"/>
              <a:t>考虑</a:t>
            </a:r>
            <a:r>
              <a:rPr lang="zh-CN" altLang="en-US" sz="3600" dirty="0" smtClean="0"/>
              <a:t>一下</a:t>
            </a:r>
            <a:r>
              <a:rPr lang="en-US" altLang="zh-CN" sz="3600" dirty="0" smtClean="0"/>
              <a:t>Jim</a:t>
            </a:r>
            <a:r>
              <a:rPr lang="zh-CN" altLang="en-US" sz="3600" dirty="0" smtClean="0"/>
              <a:t>这个人的兴趣爱好 </a:t>
            </a:r>
            <a:endParaRPr sz="3600" dirty="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 build="p"/>
      <p:bldP spid="2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10" name="矩形 9"/>
          <p:cNvSpPr/>
          <p:nvPr/>
        </p:nvSpPr>
        <p:spPr>
          <a:xfrm>
            <a:off x="0" y="599440"/>
            <a:ext cx="12191365" cy="5077460"/>
          </a:xfrm>
          <a:prstGeom prst="rect">
            <a:avLst/>
          </a:prstGeom>
          <a:ln w="38100">
            <a:solidFill>
              <a:srgbClr val="0F95D4"/>
            </a:solidFill>
            <a:prstDash val="lgDashDot"/>
          </a:ln>
        </p:spPr>
        <p:txBody>
          <a:bodyPr wrap="square">
            <a:spAutoFit/>
          </a:bodyPr>
          <a:lstStyle/>
          <a:p>
            <a:r>
              <a:rPr lang="en-US" altLang="zh-CN" sz="3600" dirty="0">
                <a:latin typeface="Calibri" panose="020F0502020204030204" pitchFamily="34" charset="0"/>
              </a:rPr>
              <a:t>  T</a:t>
            </a:r>
            <a:r>
              <a:rPr lang="en-US" altLang="zh-CN" sz="3600" dirty="0">
                <a:solidFill>
                  <a:srgbClr val="FF0000"/>
                </a:solidFill>
                <a:latin typeface="Calibri" panose="020F0502020204030204" pitchFamily="34" charset="0"/>
              </a:rPr>
              <a:t>aking your interest into consideration</a:t>
            </a:r>
            <a:r>
              <a:rPr lang="en-US" altLang="zh-CN" sz="3600" dirty="0">
                <a:latin typeface="Calibri" panose="020F0502020204030204" pitchFamily="34" charset="0"/>
              </a:rPr>
              <a:t>, I think the tour along the Yangtze River is the better choice.  </a:t>
            </a:r>
            <a:r>
              <a:rPr lang="en-US" altLang="zh-CN" sz="3600" dirty="0">
                <a:solidFill>
                  <a:srgbClr val="0F95D4"/>
                </a:solidFill>
                <a:latin typeface="Calibri" panose="020F0502020204030204" pitchFamily="34" charset="0"/>
              </a:rPr>
              <a:t>As the longest river and one of the mother rivers of Chinese civilization, the Yangtze will </a:t>
            </a:r>
            <a:r>
              <a:rPr lang="en-US" altLang="zh-CN" sz="3600" dirty="0" smtClean="0">
                <a:solidFill>
                  <a:srgbClr val="0F95D4"/>
                </a:solidFill>
                <a:latin typeface="Calibri" panose="020F0502020204030204" pitchFamily="34" charset="0"/>
              </a:rPr>
              <a:t>present </a:t>
            </a:r>
            <a:r>
              <a:rPr lang="en-US" altLang="zh-CN" sz="3600" dirty="0">
                <a:solidFill>
                  <a:srgbClr val="0F95D4"/>
                </a:solidFill>
                <a:latin typeface="Calibri" panose="020F0502020204030204" pitchFamily="34" charset="0"/>
              </a:rPr>
              <a:t>you with amazing scenery with many well-known sightseeing spots, which will definitely be a feast for your eyes</a:t>
            </a:r>
            <a:r>
              <a:rPr lang="en-US" altLang="zh-CN" sz="3600" dirty="0">
                <a:latin typeface="Calibri" panose="020F0502020204030204" pitchFamily="34" charset="0"/>
              </a:rPr>
              <a:t>. Time permitting, you can also experience the lives of the local people along the river, enabling you have a deeper insight into Chinese customs and culture. 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endParaRPr lang="en-US" altLang="zh-CN" sz="3600" dirty="0"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13" name="矩形"/>
          <p:cNvSpPr/>
          <p:nvPr/>
        </p:nvSpPr>
        <p:spPr>
          <a:xfrm>
            <a:off x="635" y="1444625"/>
            <a:ext cx="5900420" cy="3576955"/>
          </a:xfrm>
          <a:prstGeom prst="rect">
            <a:avLst/>
          </a:prstGeom>
          <a:solidFill>
            <a:srgbClr val="FCFCFD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/>
        </p:txBody>
      </p:sp>
      <p:sp>
        <p:nvSpPr>
          <p:cNvPr id="15" name="文本框 8"/>
          <p:cNvSpPr txBox="1"/>
          <p:nvPr/>
        </p:nvSpPr>
        <p:spPr>
          <a:xfrm>
            <a:off x="530479" y="5375947"/>
            <a:ext cx="3113992" cy="58477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3200" b="1">
                <a:solidFill>
                  <a:srgbClr val="F9B3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en-US" dirty="0" smtClean="0"/>
              <a:t>Travel Route </a:t>
            </a:r>
            <a:r>
              <a:rPr lang="en-US" altLang="zh-CN" dirty="0" smtClean="0"/>
              <a:t>B</a:t>
            </a:r>
            <a:endParaRPr dirty="0"/>
          </a:p>
        </p:txBody>
      </p:sp>
      <p:sp>
        <p:nvSpPr>
          <p:cNvPr id="24" name="文本框 10"/>
          <p:cNvSpPr txBox="1"/>
          <p:nvPr/>
        </p:nvSpPr>
        <p:spPr>
          <a:xfrm>
            <a:off x="0" y="1304290"/>
            <a:ext cx="12190730" cy="341249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r>
              <a:rPr lang="zh-CN" altLang="en-US" sz="3600" dirty="0">
                <a:solidFill>
                  <a:schemeClr val="tx1"/>
                </a:solidFill>
              </a:rPr>
              <a:t>这个</a:t>
            </a:r>
            <a:r>
              <a:rPr lang="zh-CN" altLang="en-US" sz="3600" dirty="0" smtClean="0">
                <a:solidFill>
                  <a:schemeClr val="tx1"/>
                </a:solidFill>
              </a:rPr>
              <a:t>完全是你说了算，</a:t>
            </a:r>
            <a:endParaRPr lang="zh-CN" altLang="en-US" sz="3600" dirty="0" smtClean="0">
              <a:solidFill>
                <a:schemeClr val="tx1"/>
              </a:solidFill>
            </a:endParaRPr>
          </a:p>
          <a:p>
            <a:r>
              <a:rPr lang="en-US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Since you are a keen lover of mountain climbing</a:t>
            </a:r>
            <a:r>
              <a:rPr lang="en-US" sz="3600" dirty="0" smtClean="0">
                <a:solidFill>
                  <a:schemeClr val="tx1"/>
                </a:solidFill>
                <a:latin typeface="Calibri" panose="020F0502020204030204" pitchFamily="34" charset="0"/>
              </a:rPr>
              <a:t>, I think climbing Mount Tai will give you an entirely different experience. </a:t>
            </a:r>
            <a:r>
              <a:rPr lang="en-US" sz="3600" dirty="0" smtClean="0">
                <a:solidFill>
                  <a:srgbClr val="FF0000"/>
                </a:solidFill>
                <a:latin typeface="Calibri" panose="020F0502020204030204" pitchFamily="34" charset="0"/>
              </a:rPr>
              <a:t>Even better</a:t>
            </a:r>
            <a:r>
              <a:rPr lang="en-US" sz="3600" dirty="0" smtClean="0">
                <a:solidFill>
                  <a:schemeClr val="tx1"/>
                </a:solidFill>
                <a:latin typeface="Calibri" panose="020F0502020204030204" pitchFamily="34" charset="0"/>
              </a:rPr>
              <a:t>, enjoying a fantastic sunrise at the top of the mountain is bound to be a cherished memory in your lifetime.</a:t>
            </a:r>
            <a:endParaRPr sz="36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25" name="文本框 11"/>
          <p:cNvSpPr txBox="1"/>
          <p:nvPr/>
        </p:nvSpPr>
        <p:spPr>
          <a:xfrm>
            <a:off x="289" y="120"/>
            <a:ext cx="6376035" cy="64516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400" b="1">
                <a:solidFill>
                  <a:srgbClr val="3F40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zh-CN" altLang="en-US" sz="3600" dirty="0"/>
              <a:t>考虑</a:t>
            </a:r>
            <a:r>
              <a:rPr lang="zh-CN" altLang="en-US" sz="3600" dirty="0" smtClean="0"/>
              <a:t>一下</a:t>
            </a:r>
            <a:r>
              <a:rPr lang="en-US" altLang="zh-CN" sz="3600" dirty="0" smtClean="0"/>
              <a:t>Jim</a:t>
            </a:r>
            <a:r>
              <a:rPr lang="zh-CN" altLang="en-US" sz="3600" dirty="0" smtClean="0"/>
              <a:t>这个人的兴趣爱好 </a:t>
            </a:r>
            <a:endParaRPr sz="3600" dirty="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 advAuto="0"/>
      <p:bldP spid="24" grpId="0" animBg="1" advAuto="0"/>
      <p:bldP spid="25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20" name="文本框 3"/>
          <p:cNvSpPr txBox="1"/>
          <p:nvPr/>
        </p:nvSpPr>
        <p:spPr>
          <a:xfrm>
            <a:off x="0" y="850265"/>
            <a:ext cx="11496675" cy="186309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r>
              <a:rPr lang="en-US" sz="32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You will be greeted with a fantastic view along the tour: lofty mountains, winding rivers, clean waters and unique landscape on the banks.I</a:t>
            </a:r>
            <a:r>
              <a:rPr lang="en-US" altLang="zh-CN" sz="3200" b="1" dirty="0">
                <a:solidFill>
                  <a:schemeClr val="tx1"/>
                </a:solidFill>
                <a:latin typeface="Calibri" panose="020F0502020204030204" pitchFamily="34" charset="0"/>
              </a:rPr>
              <a:t>t will be a feast for your eyes</a:t>
            </a:r>
            <a:r>
              <a:rPr lang="en-US" altLang="zh-CN" sz="32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  <a:r>
              <a:rPr lang="en-US" sz="32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endParaRPr sz="3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635" y="3058795"/>
            <a:ext cx="12191365" cy="341249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r>
              <a:rPr lang="en-US" sz="3600" b="1" dirty="0">
                <a:solidFill>
                  <a:schemeClr val="tx1"/>
                </a:solidFill>
                <a:latin typeface="Calibri" panose="020F0502020204030204" pitchFamily="34" charset="0"/>
              </a:rPr>
              <a:t>Admiring the sunset </a:t>
            </a:r>
            <a:r>
              <a:rPr lang="en-US" altLang="zh-CN" sz="3600" b="1" dirty="0">
                <a:solidFill>
                  <a:schemeClr val="tx1"/>
                </a:solidFill>
                <a:latin typeface="Calibri" panose="020F0502020204030204" pitchFamily="34" charset="0"/>
              </a:rPr>
              <a:t>on a luxurious cruise ship will surely be an unforgettable experience.By the way, you will have a chance to taste </a:t>
            </a:r>
            <a:r>
              <a:rPr lang="en-US" altLang="zh-CN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the mouth-watering </a:t>
            </a:r>
            <a:r>
              <a:rPr lang="en-US" altLang="zh-CN" sz="3600" b="1" dirty="0">
                <a:solidFill>
                  <a:schemeClr val="tx1"/>
                </a:solidFill>
                <a:latin typeface="Calibri" panose="020F0502020204030204" pitchFamily="34" charset="0"/>
              </a:rPr>
              <a:t>local flavor, which is totally different from that in your hometown.</a:t>
            </a:r>
            <a:endParaRPr lang="en-US" altLang="zh-CN" sz="36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endParaRPr sz="3600" dirty="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 advAuto="0" build="p"/>
      <p:bldP spid="22" grpId="0" animBg="1" advAuto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15" name="文本框 3"/>
          <p:cNvSpPr txBox="1"/>
          <p:nvPr/>
        </p:nvSpPr>
        <p:spPr>
          <a:xfrm>
            <a:off x="0" y="446405"/>
            <a:ext cx="12192000" cy="341249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r>
              <a:rPr lang="en-US" sz="3600" b="1" smtClean="0">
                <a:solidFill>
                  <a:schemeClr val="tx1"/>
                </a:solidFill>
                <a:latin typeface="Calibri" panose="020F0502020204030204" pitchFamily="34" charset="0"/>
              </a:rPr>
              <a:t>It </a:t>
            </a:r>
            <a:r>
              <a:rPr lang="en-US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is no exaggeration to say that he who doesn’t reach the top of Mount Tai is not a true climber.</a:t>
            </a:r>
            <a:endParaRPr lang="en-US" sz="3600" b="1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It’s no easy task to get to the top of the mountain, but when you eventually get there, you will find all your efforts worthwhile.</a:t>
            </a:r>
            <a:endParaRPr sz="36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6" name="文本框 4"/>
          <p:cNvSpPr txBox="1"/>
          <p:nvPr/>
        </p:nvSpPr>
        <p:spPr>
          <a:xfrm>
            <a:off x="204" y="258"/>
            <a:ext cx="10744200" cy="64516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400" b="1">
                <a:solidFill>
                  <a:srgbClr val="F9B3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en-US" sz="3600" dirty="0" smtClean="0"/>
              <a:t>Some other reasons for your recommendation</a:t>
            </a:r>
            <a:endParaRPr lang="en-US" sz="3600" dirty="0" smtClean="0"/>
          </a:p>
        </p:txBody>
      </p:sp>
      <p:sp>
        <p:nvSpPr>
          <p:cNvPr id="24" name="文本框 9"/>
          <p:cNvSpPr txBox="1"/>
          <p:nvPr/>
        </p:nvSpPr>
        <p:spPr>
          <a:xfrm>
            <a:off x="83820" y="3858895"/>
            <a:ext cx="11944985" cy="407670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r>
              <a:rPr lang="en-US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Overlooking the city beneath or surrounded by the fairy-tale-like cloud sea, you will undoubtedly feel rewarded</a:t>
            </a:r>
            <a:r>
              <a:rPr lang="en-US" altLang="zh-CN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  <a:endParaRPr lang="en-US" altLang="zh-CN" sz="3600" b="1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altLang="zh-CN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Not only can you admire the most famous mountain in China, you can also visit the birthplace of Confucius, the first teacher in the world.</a:t>
            </a:r>
            <a:endParaRPr lang="en-US" altLang="zh-CN" sz="36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endParaRPr sz="3600" dirty="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 advAuto="0" build="p"/>
      <p:bldP spid="16" grpId="0" animBg="1" advAuto="0"/>
      <p:bldP spid="24" grpId="0" animBg="1" advAuto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5" name="AutoShape 2" descr="data:image/png;base64,iVBORw0KGgoAAAANSUhEUgAAAVgAAACTCAMAAAD86vGxAAABVlBMVEX///8AAAD/7QAAn+MxJ4MAlkDjBhOTk5PiAACxsbHBwcG2trY9PT3r6+v6+vrz8/OioqLg4ODLy8sjIyNvb2+ZmZkrKyu32/T0t7gAm+JVVVXZ2dn19fXm5uaoqKjjAAphYWF4eHjlNjpHR0eDg4PIyMiMjIwAl+E2Nja9vb0ZGRkAjSdKSkppaWnT09N1dXXt9vAQEBAAkTMhE33//N8VAHryqav/+s3/9Y3/+LX/9pz//vL/+cLq6fEqH4CbmL3M5dQdDHzsen3xnqD3yMrnSE387O362tvwlZf/83z/8ET/9pv/8mT//er/8FHHxdo4L4dhW5s1olqbzauHwpm02L9UrXG9u9PY1+WEgK9RSpKZz/B4wexatenY7fmi0/EyqubpX2PscHTtgYTkGSLmPUPoU1etqshLqWqs1LlvaqJotIBMRZB8d6oAhwocm0uSjrfO5/hYMxA0AAAWrElEQVR4nO1d6WPTxhK3C9TxJR+xDfEVmziO7SQmcXAphYSkHC28tkA4C6QNlJar70H//y/Pu6u9Zg/Jshwnee/3JZH2sPTT7OzM7GgViQTHnQs/fv/69sWLF2+//uPmrTsT9PR/cNx6M4exuPj14iL+7+vvb836ok4+bn49IhJgRO/XN2d9YScbFxbnFiGtlNtvZn1xJxhvDLRizF38v7INBueiogRkZuemo2qdTMaZSkOnmnb0FQL/ZBA4X9t5RdSGrQ6c5KVSFKPXKFbck8uxIkM2kdG3TLQ6pOFSu68rT2fLpDzaaXalkjxtuVmO5cK8GROgvBKLYHGKzNYKUQllcrotn00llYaOXKWn1Eg3pApNXpLclEpqYd6PHt+LvCJK/3z95s3rv9C/YkGI2qAVBVgi52PwfAdIbRxWiKbkGnVQ3KIFzhoomT6xP8yJtL6+wCYq59YfIrVz1ZB+MD1Pb660tDRvJTYalXi7JDRkNSpCBdpBqlxekoh1eqRgc61c7hwRsbcZeYtzf8Dp/xtO7dzrcH4vR25xPuuquVx9LZoi/yJeOpU+QiJGKO8ILd1R3iJUVhNlyGweHzdc1VvtNhixpGrWfUy5Ym/6xHKBnXv7g6b8DS/XFY+NNGFDmlZqbfIXEZtiZ8mwTrBjol7XhYFTIXLIzuDpUFS7uSz5ixnviEMuO3Vi/6DEzf2pr3CTVfgrjN/DXKT0Jo9MLGG2QY+IOGblFnjAr7kHFXTQ1nVcULTK9PHWnf0X35pq/MiYDcFPaIpMQABiI1gb0AM8qRdhk3lB/PGDSOs6RrXWg190ENyZ8x7of7l15iYPG2AFu2kqhcTiwe8KN2atrDSpYX3Nm0eVGgioIBb4ogPhFiXtjbkOJT8EXbCOblFr1yNAYkUR7BlGMx4CedY8qrVdUEFTVzA9fDPnKbCRyGtaadJfy+jFjgISm+USWxGNJxFYZC/hf+Nw7mIoGWV5arjph7MLtNKkSrZuFViF2Cbno4j+1fqhHVYJcxzVzYtN47Q2Nbgz0+JtW6U7fsTaDxp2yYHERvmcgxynnrGRqy+wjbBZUetgeT9aZeASa1OxI4RFLLq9grkYENvi6jPCBzxEAhUt438JfzqNgXV7dHM56IWPj5tjETthvCCjsURFyMQWBYVcNbfEhkad/E9DBWpNGhHTiPN08M1RSiyWqIS5XCDWSZBx7WrMnGCuAmRE+7brMkuZ5qCxxPIRUeuaW3NWHRsWsX373KUGYdboTFTh410BKmJGajpF28ZBNRb4Kh9BxFAIFdgq3TFaBZVsIdXrlRpFC10c2Cu1SAwgtsRFtO9BrOCRJWnzFCCwyoLAYfoKV65+e/fut1evKAV+LKlbepusWhRpaGmdSQn5cSR2U6xoUSIOINY1f3VCW6NRcBjnDYhr3937iuGX63LhnyRWYF0hoDbZRfEkCOaP0PRaTbLJHQImdr7Xc2P9Qk2sY7W2PwmXAQoptUpoIUep9ZYCT1y7+xXAd2IxJc0Q28JwAzXSDJeMamCZmBDECVwHNnlViULMs5KMeQT35Zou3KeuPosKUcLGeIVvfAtpRRA0wg/eExPTBBfYKaehkEr0gfVa8Ki1mOmCVUDCtnzEoiO9L2yIaaWJgaUZRHUfV+qJyzpaR7jLq9yeW0Sw2AUXSY3FOXaVNT2tUSF8qsW8XVZEOxZrVR5fxNaStlHBVNLRKoMRlk2U+8dVA68j/Ezr3Hp7EePtzQt6/OhWuPg9bdI38moLsURcX8psFkgOAp4Zme7MGjUNKtD6ZFh9dHQlWE/orWJ/+M7Mq6QOxoSNV6vLSmSlYSyWPa+SKFd4jCxp2uCQln5CXDfJMtYzE9hc/7LxGpzZtJVXq8+KxctvPLYvPaYlA4GbRh1BZF474lFBcCUL9cC9e+DE5WD9dgQSl+q5jJNONCVmLS4AmThM6g0EYQriU8jrW2LlYjA02kbOJ5JYad66dxXr1GtXRXJ/CtTvMmdwjQdIRV9BH94jwAKmVXwRhdiq1BmevlKgBVYE7spMBFr9yLAq4f/A88ATo94q9gGRV8EpuKKZv8YDk1jp0jIpzqwlpEwiez3gbbqzknYFgUoWnouAz0RcNfp4m/LoXuaXArQPfkZBXYSfOIF35RJq2X4bsGc36qmkPAimreWi3ViI4ABn6puuCENiyfxFf4coA0GF58kjZpbDaOgXebdJ4UpGg4tbFFV8oQ0fd6rDdc7rv2CZq3wD9kyjxqq7zZltWFpTpZFqx5fz3XoLSbqQYiQRi+cvZgsk3Jbr2UQ+Uaf5RlzBYp3aaSfz/XyyTRJpXHEnF5VN9PvLdXL1gbMMLLy6rF8N2LM7KHVCWWLM2rIkNc6wiVjyDJnK0dl5gm2rBC+Yfas2CxqV5RasdoYaGWL3AvaMUDSofm6IWbMjMoo/7BpVKrFEsbK5x2mChuui4BVht0xJKA8ycAyGC6y+/F5QW4vA5F/xLEr7ledaQrJqqU3lG4lcSa6J568GP063e6zhZhuo+VpMmEE7WcEW6IoJuetKyMY3uGtg4O9yMFOLImmy8Zky0PnoEtKJeiwWyyb7Y2eHkpb1hPbZOZVuNhYrxvNKt+l8vDj6we5Eudwmg4DhekBTi8LEGzNy5w0VTja4SXDNUOM7+TCe9EJclo++p8geycLSUeMnL4GFvELlrgEIgJgcQtaVJZ59cuGlYa8BUyva8OwyAWJ2aYNHWKXE2oJcJxXcazVUAKZt2497twTCGXVDJIW+RFHSF59oMCPW4LRekQOGaV/pYjU40Ruig2yl1UefJw1s9fC6vhwIbNkfB03gBXb10xPzq444M/0o8ItdxV6VTYW8zwCaA9Wmfv7Kn2KzgMVc9cYWMAl6pugoRB042DmtA9M/xcTarVjAK6TLgh4IM2u9BOYihJAScdxgtbZ+lhWvM8bbJFBpVGEKD0L9FE9ev9gmLzBzwSnJCjjNxTV+fuEUE8usAo25dUWWYsWIsiINV+A0jSmv1vyCEwoejFXLgMCujSdYLSDfy0qoiFlb4zywkwLueSmrBMDUgo6qJ6IN+VgxuVic1VfC7EkDD3NDuwAGCXS5JTbEAWE18GDYi++nUcUKShYuwABTq2hdm9KiBAKt8ojnmcNH/ILlEeFnLrL3RJm9LJsJ1QBvPvVBjq8jhgeF9Y+wdo04ZhBzjYXRD2auQpBUxgZolGTTWUJYx/IW2Fy2gNOxUo3YMu0RBdQVhy0uRNkrKCIvFiYMcXlUVoOVlR6E+H6iAkUBBv/j+Ea/+kpD7XXZ1MpZ09dMyMBsMqIMnLiY0uW5MJPtRUW4Iwf9C50OnKxMk+GKUHunonqgsqRO1WfFk3IbafVRs2SOPVSQcPzT1cvXrl0DGjZly7EyIwaiAJVYPNsCN+gRJ1BWLJb4vUAZw8TSqEQWPjS4hY4LfGdGYlkPSjtxKtYTK2bCGKzaru01Cxug7V9QLsFjebmsNAhM7JLSFQEqC0CsaH0biNUwC02toL5REhDnwCuwP7Cqu4lRoVsbDT2n1m1NQGyd7n+Gs2BabDs0cp1+iG3GEeqtEpQJdHSJb7BWjFFFD18/AJYXHNFjAOqQbFSC3YRzN2pqi/os0eD3Mh6xDDhlRr4jf8Ty/CV8YfzWZJolyO8hyTOXMgeNgQpcghVnIq9FxCUL+RMQm1Z79UcsnyzJyOuLhaaxd/kXzitIfWlM4hpBO43nIne8PFk8r/cMVu5siSXZjEWx0KzULrMUA9m57U+07q94Fu50lPKMPJAkN1OkcsbEytsp2IlF73tisQW+AfRMxwT0hdE7LZttH/5xS8cdw6yJlXaR8iIW4fJ1YBHAWMrYgNGbpD5FDQKzBN8jEHo9BsT6llgtoo1xWwCMHW8kwPdqbjlrYtFxWzwYl9jW5Ct9Y0bIXRhfzySYMbHL0mMPQGwthKBesD7QxTbsxTMktiM1CECsv5wiOwJFcKqSPaNitsTi9x24sST+rl9M4HVRBIrgWLbMwZgFsfT3lktgOKHDpTLDkq/pfuI11GARHK/NdmZBbArT5kbnRLcxCqCT3o3dR/KJwJEt9qvgyTx7dn/bu5XXZjuzIFZASSLFk9iNR/urg9XH8snUZFt3QF2yPdzbG5799b5HM6/NdmZKbAP4N5BYIIq7n1YH50ZY3ZBOVwKtHlAoEZyHO2dH2BmefWdtp9++hWO2EgvuCZ1KOBxS4YZL67lzg6dys0DrXRQwgnN/eNbF3paNWjx56RK+XMyC2LpTddJJPHPJ6k0jpQyPKK1IZHeloiArtBRwpTbyYOcsw96D58aGVY1giDgiYplPLTxnbGtJVqiF2Per5wTsw18I/CZZCbxf8G7vrICd4Q1jS7SOa3k5ARXDqFtV1MtjEdvVEdsWJVMcQHj1TJxYjcRufB6IvJ4bfJDLx86CoYARnOrwrIzhR1NT7NKabegOlJqIuxkM9cDHIhZ7qDBC2YyCABYlFo8MsW8Tsc5nmdbBYBVGpwPFUdQIzsfhCFuCNji79dDQFAuRWQc1FEXnRp/pwVjE1kRZp0AGK3PGJZWPrw0sJuqI3RfkdbC6//jDkyfAmA0WR1EyDp+PdOr283cvhluCov3V0DhqFVndtvAogsuS+cciVg5WEWC57IoV+HSxJo4NI7GPOa+Dc4+IrbW7K1UZLzeW3wG4VmoGbH8ZcqkdPtO3Jns1mPpe1sxeEjvjEYuW14C9npTUg0wslnC+hZqe2A0+bw24oAKRbQXJsIJZ3c+4/GYecm27ZfhOGRbZhqlzVCgHIerSnDIesXj1WJ4MUSibzy0yseSpJ8VCldinjNZ9wTPYeCJVUl4w8gH4HoIj2a3vGLNbBtOAbEkMFSllBGeBihdVkyV8PGLJApt4silpAm2gm9n3WmKZwA7eS+eByI7xxgwFfHkJ+AOc2T1DB+63vMT76ZepCUa26GiwgUR2geG+2njEEh65JDjYWBXMPXgh+KmL250oXiLTsJ9BAWDW9zteFPBRbMPwwK90CtszBQ5oRlIrWamla/l4Uxyd7u4jl7q5dK1fJzEnQYIRsZuXChwNOhFqiXVzdErZfC2dS7iPVKgEiSVJD31eWC6IGJ00uFuRyBM5ZOD3rUR+pUB5KAPeocTumAwDzZ44gtpbV8pEtZFVSulz1hKr2zVUHN0KseKXa9SmXBMMPil3BUTW53u0FE0w3WlihTcosw+MvfTn4SULn0uCG6BLHrBKLOVST2wkXZKry1+fUIgliqrICiGxT2jkZVf5JWByjbdKk4MGmibisk217NAS5elKWYJl+atpotAWZK6UfYqYxNb0xI78RCH/qQf8ZXROc4oY2jpiqYpd1fwQEFlfexVQwD0L3um4o4GDoTXyXU0Um+vl9UK7ronPLhcvrZcLzawyKVfTEOwKpAMJuXir0GgU2nGFd9QGWJz4FzK0UEYk8skl9j3sKaKYXJFoQ3s1OsBkgqrWC3jhuglDc5TrxOK9UcWOAGIxYyTFwLCNPvT68X+A2MfaUqAMYBDQiCJw8p/rDaqH/wPEaiUWmlxK2NoAJTRu8K3+3vGjY08mPrlm7FN9MRBZn6mycDHHtCzLrAJfvZ4s0MnrnL4YmFz+kruV5UfD4tZzl9idv310etLwiJpbG4Zy+dBXYgxMfdGaWhHuIGx98e7zxGGXOggf9OUbcJWm7GTsqMZBQCJjCLiyhUVjrOAkw6HBrX1DhQ+yuHVVL0MBiPSZFgyfn2YVG4nsm4IwFEAZJLyhrsdoQd2DnX9Peg/HElTJmuyCyK5B+/qFKS2DpW6cRis2IgS6jSKrN3H94r4pJkg17M6Lifo/vmBLMwYt++E/u5N0/8Bg/X+hMcPhaZy6EHbZ2swjXfHGwDiv+cG7vR1ttJUpglMrsHz60iuDfbMp5gMo9UWXk8EsgtOqYRGYyJ4bqPMU9swGgfv+95Y224XzunU6TQKC9+eMzD4dWGJf3nAJ3Ppb1rPPeFLBzkRfdzvmEFI2VqXY9u5nD4fXC8xUFdMKt4VkjVOsCBAeCbmx73fp2Y3HXEcEM7nuC+kuW18wh9vPPorpReY0ThH5bLOxVm40i122OJTO5XJq2GJ0Mqe81oxO0lWVTI4BrrRMBWz+QtTuP9rd2Nh98klMRQ4osR+F7Let4fDsg63hnpBruGVM4hSQl76KQhf5NF/uiOizZvFSH12DrEu+d3Pqe9RtSPmxg9URxDOrT7y70OOFwKwCYwqngEonKsPNsVa/NYNQMhFLV+Dg3j1r097FelfK6AZY1Rq4/vBwz8jrng9e1YwN49eREMYmdvq7LVuY5byeXzhDcHDeALd84YB1/AUmcTP9asx/4XB3jSjFErlartJFH94JgdhWc4QC3aZqTKLGhpFZQQ8cuMSuGAfQ+RW3xm/s1P0tnTrYMaXFiiBbZZWFlJR0LARV4P7vkJyOqW+yujsYaGgdfObzluOytvDK3MuhWsX5dbij0PrRh3IjOXH6F2pDINbNUAy2V9s4cJ4qQiu/pvjPgiKOCpi2EE9ufxRfPNjZGn70Y76SmLrhhZ1QiCVD4ghclN3PqzKtnyQz66WONABH1QUI2zf+Hu7tbW1t7Q2HL975W+3GvJqycsMhFiuDI9nT/sn7VaIRBoPVwWNgvb5a8NQETA8vnIcFmfvvbty48ey5X7u8aFWA4RCLD49om9WNJ4+f7u+///RoVyminP1ua//SD/t+YNd/4RCre/dmBqAT0z+2SlTJHtgq+QB+LcaceBMOscj7CL4NXmg444fYf1wlezjhjzXt80ooxC4fmYq1wx+xPmY4P0Cp3JbNPcIgtn8kZqwPUGKVeUkEldgJicUvW1h2P5qc2D5+oekYKAKuY1/aKmkN2fGB89ktr5OEEyvoWbbzOUIc0EiBrZJrk505nOy3vHbYCIVYf9sNTR+UsxWbr6KGYQLBa7OdsKJbk28rFgLoKLfpAlZnQjvWa7OdSYidR2BvyByDr7RRd9UWLDhDJdbqRXgjP0VV4P5fq5OXyI7BFxtp2PDMoakG1RbWQI0fVOz+gYVYpZHFQcBx9GPw1Ss24y8c6tUs43ViMzbjoQDD8bxIZHKib6eHgzMcGi/BOaC6wsMk84OoljkGM7GKxS8qFUhs+pj4CMz6H431AzjYf1/g8mo1HHyhYVd/emJTGpM/I9oXkFi8ruv/U5DTgzDWz6wc/s64rZ5/JdAagsASCsyul55Y9G7tGjjXF5+QQmzqeChZ5n0R+hZWVs4cHhwcHC6siLROrmEj9JPrxlipnlhdGFD6Fo9CLFIejcmuNBw4Z2QG0SE4M7lJgIFd+YapVE8sDlcBNxXJJNs6ARKLQxLHIl4Qqao8Krxaw19+QbZpMSkDPbF4opITZPoS15DYrOZJzAyHK1ZaF+xhRf8gq9NQnNxZ0UBsQbHSehKVgFhsLR+DJQQXL23MLhyGtoZE0jVSYsSgGnO3pjEQmwMPI4O3zeAvSsrEkkyuY2BtUfx2YKJ2IQR7gMPN21qq55CcVvv1spQJM58VP/VEnifZJmczi1pU++RI2CYIE5usI8Tc7TmC7ts4HYyo1ajalYVX4S7Sq99JE4mV4S6xaD40JwwhNXfrePE6QvX3A2RkLRCzYPTPysKBdWkhEOoKEYIq0BKrbG60JD5rhdjj+e3W386/fHVwOMLBq5fnwzCxVFRBvmHbNfXVNES2KLgsfetSXoWQiZ2PHYPI1uzQz14qd0qltYa4B06lC94z7QqCmas3Ry065WYdxldqvNmy8hXUEPFfgxMpKFpxnCc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文本框 10"/>
          <p:cNvSpPr txBox="1"/>
          <p:nvPr/>
        </p:nvSpPr>
        <p:spPr>
          <a:xfrm>
            <a:off x="0" y="1501140"/>
            <a:ext cx="12191365" cy="68199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r>
              <a:rPr lang="en-US" sz="3200" dirty="0" smtClean="0">
                <a:latin typeface="+mj-ea"/>
                <a:ea typeface="+mj-ea"/>
              </a:rPr>
              <a:t>Hope you will have a good time in China.</a:t>
            </a:r>
            <a:endParaRPr sz="3200" dirty="0">
              <a:latin typeface="+mj-ea"/>
              <a:ea typeface="+mj-ea"/>
            </a:endParaRPr>
          </a:p>
        </p:txBody>
      </p:sp>
      <p:sp>
        <p:nvSpPr>
          <p:cNvPr id="10" name="文本框 11"/>
          <p:cNvSpPr txBox="1"/>
          <p:nvPr/>
        </p:nvSpPr>
        <p:spPr>
          <a:xfrm>
            <a:off x="204" y="407056"/>
            <a:ext cx="2461895" cy="58356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reflection endPos="40000" dir="5400000" sy="-100000" algn="bl" rotWithShape="0"/>
          </a:effectLst>
        </p:spPr>
        <p:txBody>
          <a:bodyPr wrap="non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en-US" sz="3200" dirty="0" smtClean="0"/>
              <a:t>Best wishes</a:t>
            </a:r>
            <a:endParaRPr lang="en-US" sz="3200" dirty="0" smtClean="0"/>
          </a:p>
        </p:txBody>
      </p:sp>
      <p:sp>
        <p:nvSpPr>
          <p:cNvPr id="11" name="文本框 12"/>
          <p:cNvSpPr txBox="1"/>
          <p:nvPr/>
        </p:nvSpPr>
        <p:spPr>
          <a:xfrm>
            <a:off x="5" y="2718105"/>
            <a:ext cx="3903980" cy="58356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reflection endPos="40000" dir="5400000" sy="-100000" algn="bl" rotWithShape="0"/>
          </a:effectLst>
        </p:spPr>
        <p:txBody>
          <a:bodyPr wrap="non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en-US" sz="3200" dirty="0" smtClean="0"/>
              <a:t>Positive prediction</a:t>
            </a:r>
            <a:endParaRPr lang="en-US" sz="3200" dirty="0" smtClean="0"/>
          </a:p>
        </p:txBody>
      </p:sp>
      <p:sp>
        <p:nvSpPr>
          <p:cNvPr id="12" name="文本框 13"/>
          <p:cNvSpPr txBox="1"/>
          <p:nvPr/>
        </p:nvSpPr>
        <p:spPr>
          <a:xfrm>
            <a:off x="-48" y="3767498"/>
            <a:ext cx="9639300" cy="141986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r>
              <a:rPr lang="en-US" sz="3600" dirty="0" smtClean="0">
                <a:latin typeface="+mj-ea"/>
                <a:ea typeface="+mj-ea"/>
              </a:rPr>
              <a:t>I guarantee you will have an enjoyable and unforgettable trip in China.</a:t>
            </a:r>
            <a:endParaRPr lang="en-US" sz="3600" dirty="0" smtClean="0">
              <a:latin typeface="+mj-ea"/>
              <a:ea typeface="+mj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10" grpId="0" bldLvl="0" animBg="1"/>
      <p:bldP spid="11" grpId="0" bldLvl="0" animBg="1"/>
      <p:bldP spid="12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050" y="551815"/>
            <a:ext cx="12124055" cy="45148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假如你是英国留学生李华。你就读学校的附近新落成一家书店。为增加访客量,书店经理Mr. Smith现向读者征求建议。请你给他写封建议信,内容包括:</a:t>
            </a:r>
            <a:endParaRPr lang="zh-CN" altLang="en-US" sz="3200"/>
          </a:p>
          <a:p>
            <a:r>
              <a:rPr lang="zh-CN" altLang="en-US" sz="3200"/>
              <a:t>1.写信目的;</a:t>
            </a:r>
            <a:endParaRPr lang="zh-CN" altLang="en-US" sz="3200"/>
          </a:p>
          <a:p>
            <a:r>
              <a:rPr lang="zh-CN" altLang="en-US" sz="3200"/>
              <a:t>2.你的建议;</a:t>
            </a:r>
            <a:endParaRPr lang="zh-CN" altLang="en-US" sz="3200"/>
          </a:p>
          <a:p>
            <a:r>
              <a:rPr lang="zh-CN" altLang="en-US" sz="3200"/>
              <a:t>3.你的期待。</a:t>
            </a:r>
            <a:endParaRPr lang="zh-CN" altLang="en-US" sz="3200"/>
          </a:p>
          <a:p>
            <a:r>
              <a:rPr lang="zh-CN" altLang="en-US" sz="3200"/>
              <a:t>注意:</a:t>
            </a:r>
            <a:endParaRPr lang="zh-CN" altLang="en-US" sz="3200"/>
          </a:p>
          <a:p>
            <a:r>
              <a:rPr lang="zh-CN" altLang="en-US" sz="3200"/>
              <a:t>1.词数80左右;</a:t>
            </a:r>
            <a:endParaRPr lang="zh-CN" altLang="en-US" sz="3200"/>
          </a:p>
          <a:p>
            <a:r>
              <a:rPr lang="zh-CN" altLang="en-US" sz="3200"/>
              <a:t>2.可适当增加细节,以使行文连贯</a:t>
            </a:r>
            <a:endParaRPr lang="zh-CN" altLang="en-US" sz="3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050" y="252095"/>
            <a:ext cx="12153265" cy="1554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"It would be appreciated it you could take my suggestions into consideration." </a:t>
            </a:r>
            <a:endParaRPr lang="zh-CN" altLang="en-US" sz="3200"/>
          </a:p>
          <a:p>
            <a:r>
              <a:rPr lang="zh-CN" altLang="en-US" sz="3200"/>
              <a:t>"Looking forward to your reply."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19050" y="2146935"/>
            <a:ext cx="12134215" cy="3539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这封建议信是书店经理有求于读者，所以作为读者的李华向对方提供建议，被感谢的不应该是书店经理而是李华本人。事实上，建议信一般可以分为主动提供建议还是被动寻求建议，像上篇例文中的李华就是被动寻求建议，因而他不需要去感谢书店经理，</a:t>
            </a:r>
            <a:r>
              <a:rPr lang="zh-CN" altLang="en-US" sz="3200">
                <a:solidFill>
                  <a:srgbClr val="FF0000"/>
                </a:solidFill>
              </a:rPr>
              <a:t>他可以表示期待也可以表示祝愿，可以期待建议有用，祝愿书店生意兴隆，</a:t>
            </a:r>
            <a:r>
              <a:rPr lang="zh-CN" altLang="en-US" sz="3200"/>
              <a:t>但是要说感谢那就搞错对象了，looking forward to your reply就更扯了，难道期待对方回个礼？</a:t>
            </a:r>
            <a:endParaRPr lang="zh-CN" altLang="en-US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655" y="541655"/>
            <a:ext cx="12124055" cy="2873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主动提供建议参考的，比如教材选修7 第一单元的副文</a:t>
            </a:r>
            <a:endParaRPr lang="zh-CN" altLang="en-US" sz="3600"/>
          </a:p>
          <a:p>
            <a:endParaRPr lang="zh-CN" altLang="en-US" sz="3600"/>
          </a:p>
          <a:p>
            <a:r>
              <a:rPr lang="zh-CN" altLang="en-US" sz="3600"/>
              <a:t>这封建议信是Alic主动写给市政设计师Sanders的，要求她设计电影院时能考虑残疾人的需求，并且主动提供了一些建议。在文章的末尾，她对此表达感谢，说的也十分委婉。</a:t>
            </a:r>
            <a:endParaRPr lang="zh-CN" altLang="en-US" sz="3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3" name="矩形 2"/>
          <p:cNvSpPr/>
          <p:nvPr/>
        </p:nvSpPr>
        <p:spPr>
          <a:xfrm>
            <a:off x="0" y="510540"/>
            <a:ext cx="11697970" cy="6185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</a:rPr>
              <a:t>How to Write </a:t>
            </a:r>
            <a:r>
              <a:rPr lang="en-US" altLang="zh-CN" sz="3600" b="1" dirty="0" smtClean="0">
                <a:latin typeface="Calibri" panose="020F0502020204030204" pitchFamily="34" charset="0"/>
              </a:rPr>
              <a:t>an Advice Letter</a:t>
            </a:r>
            <a:endParaRPr lang="en-US" altLang="zh-CN" sz="3600" dirty="0" smtClean="0">
              <a:latin typeface="Calibri" panose="020F0502020204030204" pitchFamily="34" charset="0"/>
            </a:endParaRPr>
          </a:p>
          <a:p>
            <a:r>
              <a:rPr lang="en-US" altLang="zh-CN" sz="3600" b="1" i="1" dirty="0" smtClean="0">
                <a:latin typeface="Calibri" panose="020F0502020204030204" pitchFamily="34" charset="0"/>
              </a:rPr>
              <a:t>Opening remarks: </a:t>
            </a:r>
            <a:endParaRPr lang="en-US" altLang="zh-CN" sz="3600" b="1" i="1" dirty="0" smtClean="0">
              <a:latin typeface="Calibri" panose="020F0502020204030204" pitchFamily="34" charset="0"/>
            </a:endParaRPr>
          </a:p>
          <a:p>
            <a:r>
              <a:rPr lang="en-US" altLang="zh-CN" sz="3600" dirty="0" smtClean="0">
                <a:solidFill>
                  <a:srgbClr val="0F95D4"/>
                </a:solidFill>
              </a:rPr>
              <a:t>- Thank </a:t>
            </a:r>
            <a:r>
              <a:rPr lang="en-US" altLang="zh-CN" sz="3600" dirty="0">
                <a:solidFill>
                  <a:srgbClr val="0F95D4"/>
                </a:solidFill>
              </a:rPr>
              <a:t>you for your letter </a:t>
            </a:r>
            <a:r>
              <a:rPr lang="en-US" altLang="zh-CN" sz="3600" dirty="0" smtClean="0">
                <a:solidFill>
                  <a:srgbClr val="0F95D4"/>
                </a:solidFill>
              </a:rPr>
              <a:t>requesting, I'm writing to  …</a:t>
            </a:r>
            <a:endParaRPr lang="en-US" altLang="zh-CN" sz="3600" dirty="0" smtClean="0">
              <a:solidFill>
                <a:srgbClr val="0F95D4"/>
              </a:solidFill>
            </a:endParaRPr>
          </a:p>
          <a:p>
            <a:r>
              <a:rPr lang="en-US" altLang="zh-CN" sz="3600" dirty="0"/>
              <a:t>- Thank you for writing me this </a:t>
            </a:r>
            <a:r>
              <a:rPr lang="en-US" altLang="zh-CN" sz="3600" dirty="0" smtClean="0"/>
              <a:t>letter. </a:t>
            </a:r>
            <a:r>
              <a:rPr lang="en-US" altLang="zh-CN" sz="3600" dirty="0"/>
              <a:t>I'm </a:t>
            </a:r>
            <a:r>
              <a:rPr lang="en-US" altLang="zh-CN" sz="3600" dirty="0" smtClean="0"/>
              <a:t>sorry after </a:t>
            </a:r>
            <a:r>
              <a:rPr lang="en-US" altLang="zh-CN" sz="3600" dirty="0"/>
              <a:t>hearing about your </a:t>
            </a:r>
            <a:r>
              <a:rPr lang="en-US" altLang="zh-CN" sz="3600" dirty="0" smtClean="0"/>
              <a:t>problem. </a:t>
            </a:r>
            <a:r>
              <a:rPr lang="en-US" altLang="zh-CN" sz="3600" dirty="0"/>
              <a:t>M</a:t>
            </a:r>
            <a:r>
              <a:rPr lang="en-US" altLang="zh-CN" sz="3600" dirty="0" smtClean="0"/>
              <a:t>aybe </a:t>
            </a:r>
            <a:r>
              <a:rPr lang="en-US" altLang="zh-CN" sz="3600" dirty="0"/>
              <a:t>I can give you some advice and things will get better soon. </a:t>
            </a:r>
            <a:endParaRPr lang="en-US" altLang="zh-CN" sz="3600" dirty="0"/>
          </a:p>
          <a:p>
            <a:r>
              <a:rPr lang="en-US" altLang="zh-CN" sz="3600" dirty="0">
                <a:sym typeface="+mn-ea"/>
              </a:rPr>
              <a:t>- I was sorry to hear about your problem. I can fully understand and here's what I think you should </a:t>
            </a:r>
            <a:r>
              <a:rPr lang="en-US" altLang="zh-CN" sz="3600" dirty="0" smtClean="0">
                <a:sym typeface="+mn-ea"/>
              </a:rPr>
              <a:t>do.</a:t>
            </a:r>
            <a:br>
              <a:rPr lang="en-US" altLang="zh-CN" sz="3600" dirty="0"/>
            </a:br>
            <a:r>
              <a:rPr lang="en-US" altLang="zh-CN" sz="3600" dirty="0">
                <a:solidFill>
                  <a:srgbClr val="0F95D4"/>
                </a:solidFill>
              </a:rPr>
              <a:t>- I am writing </a:t>
            </a:r>
            <a:r>
              <a:rPr lang="en-US" altLang="zh-CN" sz="3600" dirty="0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in reply to</a:t>
            </a:r>
            <a:r>
              <a:rPr lang="en-US" altLang="zh-CN" sz="3600" dirty="0">
                <a:solidFill>
                  <a:srgbClr val="0F95D4"/>
                </a:solidFill>
              </a:rPr>
              <a:t> your letter asking for advice </a:t>
            </a:r>
            <a:r>
              <a:rPr lang="en-US" altLang="zh-CN" sz="3600" dirty="0" smtClean="0">
                <a:solidFill>
                  <a:srgbClr val="0F95D4"/>
                </a:solidFill>
              </a:rPr>
              <a:t>about…</a:t>
            </a:r>
            <a:br>
              <a:rPr lang="en-US" altLang="zh-CN" sz="3600" dirty="0">
                <a:solidFill>
                  <a:srgbClr val="0F95D4"/>
                </a:solidFill>
              </a:rPr>
            </a:br>
            <a:endParaRPr lang="en-US" altLang="zh-CN" sz="3600" dirty="0">
              <a:solidFill>
                <a:srgbClr val="0F95D4"/>
              </a:solidFill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-14605" y="301625"/>
            <a:ext cx="12221210" cy="3539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假定你是李华,你校来自爱尔兰的外教Peter因病回国休假请给他写一封电子邮件,内容包括</a:t>
            </a:r>
            <a:r>
              <a:rPr lang="en-US" altLang="zh-CN" sz="3200"/>
              <a:t>:</a:t>
            </a:r>
            <a:endParaRPr lang="en-US" altLang="zh-CN" sz="3200"/>
          </a:p>
          <a:p>
            <a:r>
              <a:rPr lang="zh-CN" altLang="en-US" sz="3200"/>
              <a:t>1.询问近况:</a:t>
            </a:r>
            <a:endParaRPr lang="zh-CN" altLang="en-US" sz="3200"/>
          </a:p>
          <a:p>
            <a:r>
              <a:rPr lang="zh-CN" altLang="en-US" sz="3200"/>
              <a:t>2分享班级最新消息</a:t>
            </a:r>
            <a:endParaRPr lang="zh-CN" altLang="en-US" sz="3200"/>
          </a:p>
          <a:p>
            <a:r>
              <a:rPr lang="zh-CN" altLang="en-US" sz="3200"/>
              <a:t>3表达祝愿</a:t>
            </a:r>
            <a:endParaRPr lang="zh-CN" altLang="en-US" sz="3200"/>
          </a:p>
          <a:p>
            <a:r>
              <a:rPr lang="zh-CN" altLang="en-US" sz="3200"/>
              <a:t>注意:1.词数80左右:2.可适当增加细节以使行文连贯</a:t>
            </a:r>
            <a:endParaRPr lang="zh-CN" altLang="en-US" sz="3200"/>
          </a:p>
          <a:p>
            <a:endParaRPr lang="zh-CN" altLang="en-US" sz="3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-14605" y="398145"/>
            <a:ext cx="12221210" cy="64655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这封信的要点只有询问近况,分享信息表达祝愿</a:t>
            </a:r>
            <a:endParaRPr lang="zh-CN" altLang="en-US" sz="3200"/>
          </a:p>
          <a:p>
            <a:r>
              <a:rPr lang="zh-CN" altLang="en-US" sz="3200"/>
              <a:t>首先这是一篇什么体裁的应用文？写信初衷是什么？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还需要哪些细节的考虑？</a:t>
            </a:r>
            <a:endParaRPr lang="zh-CN" altLang="en-US" sz="3200">
              <a:sym typeface="+mn-ea"/>
            </a:endParaRPr>
          </a:p>
          <a:p>
            <a:r>
              <a:rPr lang="zh-CN" altLang="en-US" sz="3200">
                <a:sym typeface="+mn-ea"/>
              </a:rPr>
              <a:t>班级的信息分享,是和外教有关的信息;既然对方生病了,肯定要鼓励他坚强还有对未来是也期待下重新回校执教的那天呢；</a:t>
            </a:r>
            <a:endParaRPr lang="zh-CN" altLang="en-US" sz="3200">
              <a:sym typeface="+mn-ea"/>
            </a:endParaRPr>
          </a:p>
          <a:p>
            <a:endParaRPr lang="zh-CN" altLang="en-US" sz="3200"/>
          </a:p>
          <a:p>
            <a:r>
              <a:rPr lang="zh-CN" altLang="en-US" sz="3200"/>
              <a:t>比如对外教的思念、互动、鼓励期待</a:t>
            </a:r>
            <a:r>
              <a:rPr lang="en-US" altLang="zh-CN" sz="3200"/>
              <a:t>;</a:t>
            </a:r>
            <a:r>
              <a:rPr lang="zh-CN" altLang="en-US" sz="3200"/>
              <a:t>因为回国休假长期不见,所以思念;</a:t>
            </a:r>
            <a:r>
              <a:rPr lang="zh-CN" altLang="en-US" sz="3200">
                <a:sym typeface="+mn-ea"/>
              </a:rPr>
              <a:t>因为是自己的老师,所以表示感激；</a:t>
            </a:r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所以有时为什么一篇语言看似普普通通的文章却得了一个高分,因为它做到了那些隐含的细节考虑,让文章显得更加生动真实,自然而有人情味</a:t>
            </a:r>
            <a:endParaRPr lang="zh-CN" altLang="en-US" sz="3200"/>
          </a:p>
          <a:p>
            <a:r>
              <a:rPr lang="zh-CN" altLang="en-US" sz="3200"/>
              <a:t> </a:t>
            </a:r>
            <a:endParaRPr lang="zh-CN" altLang="en-US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6810375" y="2165350"/>
            <a:ext cx="4258945" cy="474345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" y="3644900"/>
            <a:ext cx="5073650" cy="66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7" name="标题 1"/>
          <p:cNvSpPr txBox="1"/>
          <p:nvPr/>
        </p:nvSpPr>
        <p:spPr>
          <a:xfrm>
            <a:off x="-241" y="222881"/>
            <a:ext cx="8757297" cy="108712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0" i="0" u="none" strike="noStrike" kern="1200" cap="none" spc="300" normalizeH="0" baseline="0">
                <a:solidFill>
                  <a:srgbClr val="0F95D4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000" dirty="0" smtClean="0">
                <a:latin typeface="Calibri" panose="020F0502020204030204" pitchFamily="34" charset="0"/>
              </a:rPr>
              <a:t>Why do we write thank-you letters?</a:t>
            </a:r>
            <a:endParaRPr lang="zh-CN" altLang="en-US" sz="4000" dirty="0">
              <a:latin typeface="Calibri" panose="020F050202020403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35" y="1443990"/>
            <a:ext cx="12191365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dirty="0">
                <a:latin typeface="Calibri" panose="020F0502020204030204" pitchFamily="34" charset="0"/>
              </a:rPr>
              <a:t>Thank You: </a:t>
            </a:r>
            <a:r>
              <a:rPr lang="en-US" altLang="zh-CN" sz="3600" dirty="0" smtClean="0">
                <a:latin typeface="Calibri" panose="020F0502020204030204" pitchFamily="34" charset="0"/>
              </a:rPr>
              <a:t>the </a:t>
            </a:r>
            <a:r>
              <a:rPr lang="en-US" altLang="zh-CN" sz="3600" dirty="0">
                <a:latin typeface="Calibri" panose="020F0502020204030204" pitchFamily="34" charset="0"/>
              </a:rPr>
              <a:t>two most important words</a:t>
            </a:r>
            <a:r>
              <a:rPr lang="en-US" altLang="zh-CN" sz="3600" dirty="0" smtClean="0">
                <a:latin typeface="Calibri" panose="020F0502020204030204" pitchFamily="34" charset="0"/>
              </a:rPr>
              <a:t>!</a:t>
            </a:r>
            <a:endParaRPr lang="en-US" altLang="zh-CN" sz="3600" dirty="0" smtClean="0">
              <a:latin typeface="Calibri" panose="020F0502020204030204" pitchFamily="34" charset="0"/>
            </a:endParaRPr>
          </a:p>
          <a:p>
            <a:r>
              <a:rPr lang="en-US" altLang="zh-CN" sz="3600" dirty="0" smtClean="0"/>
              <a:t>The </a:t>
            </a:r>
            <a:r>
              <a:rPr lang="en-US" altLang="zh-CN" sz="3600" dirty="0"/>
              <a:t>power of saying "thank you" cannot be overstated</a:t>
            </a:r>
            <a:r>
              <a:rPr lang="en-US" altLang="zh-CN" sz="3600" dirty="0" smtClean="0"/>
              <a:t>.</a:t>
            </a:r>
            <a:endParaRPr lang="en-US" altLang="zh-CN" sz="3600" dirty="0" smtClean="0"/>
          </a:p>
          <a:p>
            <a:r>
              <a:rPr lang="en-US" altLang="zh-CN" sz="3600" dirty="0"/>
              <a:t>Thank you letters only take a few minutes to write but they carry a lot of weight, but can make someone else feel appreciated and special. </a:t>
            </a:r>
            <a:r>
              <a:rPr lang="en-US" altLang="zh-CN" sz="3600" dirty="0" smtClean="0">
                <a:latin typeface="Calibri" panose="020F0502020204030204" pitchFamily="34" charset="0"/>
              </a:rPr>
              <a:t> </a:t>
            </a:r>
            <a:endParaRPr lang="zh-CN" altLang="en-US" sz="3600" dirty="0">
              <a:latin typeface="Calibri" panose="020F0502020204030204" pitchFamily="34" charset="0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005" y="3396503"/>
            <a:ext cx="2740120" cy="274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47" name="TextBox 1"/>
          <p:cNvSpPr txBox="1"/>
          <p:nvPr/>
        </p:nvSpPr>
        <p:spPr>
          <a:xfrm>
            <a:off x="307389" y="4918964"/>
            <a:ext cx="4403687" cy="646331"/>
          </a:xfrm>
          <a:prstGeom prst="rect">
            <a:avLst/>
          </a:prstGeom>
          <a:solidFill>
            <a:srgbClr val="0F95D4"/>
          </a:solidFill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3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incere/grateful tone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903605"/>
            <a:ext cx="11885295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</a:rPr>
              <a:t>How to Write a Thank You </a:t>
            </a:r>
            <a:r>
              <a:rPr lang="en-US" altLang="zh-CN" sz="3600" b="1" dirty="0" smtClean="0">
                <a:latin typeface="Calibri" panose="020F0502020204030204" pitchFamily="34" charset="0"/>
              </a:rPr>
              <a:t>Statement</a:t>
            </a:r>
            <a:endParaRPr lang="en-US" altLang="zh-CN" sz="3600" dirty="0" smtClean="0">
              <a:latin typeface="Calibri" panose="020F0502020204030204" pitchFamily="34" charset="0"/>
            </a:endParaRPr>
          </a:p>
          <a:p>
            <a:r>
              <a:rPr lang="en-US" altLang="zh-CN" sz="3600" dirty="0" smtClean="0">
                <a:latin typeface="Calibri" panose="020F0502020204030204" pitchFamily="34" charset="0"/>
              </a:rPr>
              <a:t>Start </a:t>
            </a:r>
            <a:r>
              <a:rPr lang="en-US" altLang="zh-CN" sz="3600" dirty="0">
                <a:latin typeface="Calibri" panose="020F0502020204030204" pitchFamily="34" charset="0"/>
              </a:rPr>
              <a:t>with a clear “Thank you.” For example, “Thank you for taking the time to meet with me </a:t>
            </a:r>
            <a:r>
              <a:rPr lang="en-US" altLang="zh-CN" sz="3600" dirty="0" smtClean="0">
                <a:latin typeface="Calibri" panose="020F0502020204030204" pitchFamily="34" charset="0"/>
              </a:rPr>
              <a:t>today.”, </a:t>
            </a:r>
            <a:r>
              <a:rPr lang="en-US" altLang="zh-CN" sz="3600" dirty="0">
                <a:latin typeface="Calibri" panose="020F0502020204030204" pitchFamily="34" charset="0"/>
              </a:rPr>
              <a:t>“Thank you for your thoughtful gift</a:t>
            </a:r>
            <a:r>
              <a:rPr lang="en-US" altLang="zh-CN" sz="3600" dirty="0" smtClean="0">
                <a:latin typeface="Calibri" panose="020F0502020204030204" pitchFamily="34" charset="0"/>
              </a:rPr>
              <a:t>.” or “Thank you for your hospitality and generosity during my stay in London.”</a:t>
            </a:r>
            <a:endParaRPr lang="en-US" altLang="zh-CN" sz="3600" dirty="0">
              <a:latin typeface="Calibri" panose="020F0502020204030204" pitchFamily="34" charset="0"/>
            </a:endParaRPr>
          </a:p>
        </p:txBody>
      </p:sp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bldLvl="0" animBg="1"/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005" y="3396503"/>
            <a:ext cx="2740120" cy="274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47" name="TextBox 1"/>
          <p:cNvSpPr txBox="1"/>
          <p:nvPr/>
        </p:nvSpPr>
        <p:spPr>
          <a:xfrm>
            <a:off x="150544" y="4844034"/>
            <a:ext cx="4403687" cy="646331"/>
          </a:xfrm>
          <a:prstGeom prst="rect">
            <a:avLst/>
          </a:prstGeom>
          <a:solidFill>
            <a:srgbClr val="0F95D4"/>
          </a:solidFill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3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incere/grateful tone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0495" y="713105"/>
            <a:ext cx="12191365" cy="3538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latin typeface="Calibri" panose="020F0502020204030204" pitchFamily="34" charset="0"/>
              </a:rPr>
              <a:t>How to Write Thank You </a:t>
            </a:r>
            <a:r>
              <a:rPr lang="en-US" altLang="zh-CN" sz="4400" b="1" dirty="0" smtClean="0">
                <a:latin typeface="Calibri" panose="020F0502020204030204" pitchFamily="34" charset="0"/>
              </a:rPr>
              <a:t>Details</a:t>
            </a:r>
            <a:endParaRPr lang="en-US" altLang="zh-CN" sz="4400" b="1" dirty="0">
              <a:latin typeface="Calibri" panose="020F0502020204030204" pitchFamily="34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</a:rPr>
              <a:t>A</a:t>
            </a:r>
            <a:r>
              <a:rPr lang="en-US" altLang="zh-CN" sz="3600" dirty="0">
                <a:latin typeface="Calibri" panose="020F0502020204030204" pitchFamily="34" charset="0"/>
              </a:rPr>
              <a:t>fter you’ve expressed your thanks, elaborate with details about why you’re thanking </a:t>
            </a:r>
            <a:r>
              <a:rPr lang="en-US" altLang="zh-CN" sz="3600" dirty="0" smtClean="0">
                <a:latin typeface="Calibri" panose="020F0502020204030204" pitchFamily="34" charset="0"/>
              </a:rPr>
              <a:t>somebody. 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If you’re thanking a friend for a gift, explain why you’re particularly grateful for it. </a:t>
            </a:r>
            <a:r>
              <a:rPr lang="en-US" altLang="zh-CN" sz="3600" dirty="0">
                <a:solidFill>
                  <a:srgbClr val="0F95D4"/>
                </a:solidFill>
                <a:latin typeface="Calibri" panose="020F0502020204030204" pitchFamily="34" charset="0"/>
              </a:rPr>
              <a:t>Perhaps the new </a:t>
            </a:r>
            <a:r>
              <a:rPr lang="en-US" altLang="zh-CN" sz="3600" dirty="0" smtClean="0">
                <a:solidFill>
                  <a:srgbClr val="0F95D4"/>
                </a:solidFill>
                <a:latin typeface="Calibri" panose="020F0502020204030204" pitchFamily="34" charset="0"/>
              </a:rPr>
              <a:t>bike has enriched your after-school life and made you fall in love with cycling.</a:t>
            </a:r>
            <a:endParaRPr lang="en-US" altLang="zh-CN" sz="3600" dirty="0" smtClean="0">
              <a:solidFill>
                <a:srgbClr val="0F95D4"/>
              </a:solidFill>
              <a:latin typeface="Calibri" panose="020F0502020204030204" pitchFamily="34" charset="0"/>
            </a:endParaRPr>
          </a:p>
        </p:txBody>
      </p:sp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bldLvl="0" animBg="1"/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005" y="3410791"/>
            <a:ext cx="2740120" cy="274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47" name="TextBox 1"/>
          <p:cNvSpPr txBox="1"/>
          <p:nvPr/>
        </p:nvSpPr>
        <p:spPr>
          <a:xfrm>
            <a:off x="671244" y="4795139"/>
            <a:ext cx="4403687" cy="646331"/>
          </a:xfrm>
          <a:prstGeom prst="rect">
            <a:avLst/>
          </a:prstGeom>
          <a:solidFill>
            <a:srgbClr val="0F95D4"/>
          </a:solidFill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3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incere/grateful tone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7340" y="486410"/>
            <a:ext cx="11884660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</a:rPr>
              <a:t>How to Write a Final Thank You Statement</a:t>
            </a:r>
            <a:endParaRPr lang="en-US" altLang="zh-CN" sz="3600" b="1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End with one more </a:t>
            </a:r>
            <a:r>
              <a:rPr lang="en-US" altLang="zh-CN" sz="3600" b="1" i="1" dirty="0">
                <a:latin typeface="Calibri" panose="020F0502020204030204" pitchFamily="34" charset="0"/>
              </a:rPr>
              <a:t>T</a:t>
            </a:r>
            <a:r>
              <a:rPr lang="en-US" altLang="zh-CN" sz="3600" b="1" i="1" dirty="0" smtClean="0">
                <a:latin typeface="Calibri" panose="020F0502020204030204" pitchFamily="34" charset="0"/>
              </a:rPr>
              <a:t>hank </a:t>
            </a:r>
            <a:r>
              <a:rPr lang="en-US" altLang="zh-CN" sz="3600" b="1" i="1" dirty="0">
                <a:latin typeface="Calibri" panose="020F0502020204030204" pitchFamily="34" charset="0"/>
              </a:rPr>
              <a:t>you </a:t>
            </a:r>
            <a:r>
              <a:rPr lang="en-US" altLang="zh-CN" sz="3600" dirty="0">
                <a:latin typeface="Calibri" panose="020F0502020204030204" pitchFamily="34" charset="0"/>
              </a:rPr>
              <a:t>statement. After you’ve offered a little detail to illustrate your gratitude, offer </a:t>
            </a:r>
            <a:r>
              <a:rPr lang="en-US" altLang="zh-CN" sz="3600" dirty="0">
                <a:latin typeface="Calibri" panose="020F0502020204030204" pitchFamily="34" charset="0"/>
                <a:hlinkClick r:id="rId2"/>
              </a:rPr>
              <a:t>one more word of thanks</a:t>
            </a:r>
            <a:r>
              <a:rPr lang="en-US" altLang="zh-CN" sz="3600" dirty="0">
                <a:latin typeface="Calibri" panose="020F0502020204030204" pitchFamily="34" charset="0"/>
              </a:rPr>
              <a:t>. Consider something along the lines of “Thank you again for </a:t>
            </a:r>
            <a:r>
              <a:rPr lang="en-US" altLang="zh-CN" sz="3600" dirty="0" smtClean="0">
                <a:latin typeface="Calibri" panose="020F0502020204030204" pitchFamily="34" charset="0"/>
              </a:rPr>
              <a:t>everything you have done for me.” </a:t>
            </a:r>
            <a:r>
              <a:rPr lang="en-US" altLang="zh-CN" sz="3600" dirty="0">
                <a:latin typeface="Calibri" panose="020F0502020204030204" pitchFamily="34" charset="0"/>
              </a:rPr>
              <a:t>or “Thank you again for your thoughtfulness. It meant the world to me.”</a:t>
            </a:r>
            <a:endParaRPr lang="en-US" altLang="zh-CN" sz="3600" dirty="0">
              <a:latin typeface="Calibri" panose="020F0502020204030204" pitchFamily="34" charset="0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bldLvl="0" animBg="1"/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07340" y="735965"/>
            <a:ext cx="7768590" cy="474345"/>
          </a:xfrm>
        </p:spPr>
        <p:txBody>
          <a:bodyPr>
            <a:normAutofit/>
          </a:bodyPr>
          <a:lstStyle/>
          <a:p>
            <a:r>
              <a:rPr lang="en-US" altLang="zh-CN" dirty="0"/>
              <a:t>3.感谢信</a:t>
            </a:r>
            <a:endParaRPr lang="en-US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5" name="AutoShape 2" descr="data:image/png;base64,iVBORw0KGgoAAAANSUhEUgAAAVgAAACTCAMAAAD86vGxAAABVlBMVEX///8AAAD/7QAAn+MxJ4MAlkDjBhOTk5PiAACxsbHBwcG2trY9PT3r6+v6+vrz8/OioqLg4ODLy8sjIyNvb2+ZmZkrKyu32/T0t7gAm+JVVVXZ2dn19fXm5uaoqKjjAAphYWF4eHjlNjpHR0eDg4PIyMiMjIwAl+E2Nja9vb0ZGRkAjSdKSkppaWnT09N1dXXt9vAQEBAAkTMhE33//N8VAHryqav/+s3/9Y3/+LX/9pz//vL/+cLq6fEqH4CbmL3M5dQdDHzsen3xnqD3yMrnSE387O362tvwlZf/83z/8ET/9pv/8mT//er/8FHHxdo4L4dhW5s1olqbzauHwpm02L9UrXG9u9PY1+WEgK9RSpKZz/B4wexatenY7fmi0/EyqubpX2PscHTtgYTkGSLmPUPoU1etqshLqWqs1LlvaqJotIBMRZB8d6oAhwocm0uSjrfO5/hYMxA0AAAWrElEQVR4nO1d6WPTxhK3C9TxJR+xDfEVmziO7SQmcXAphYSkHC28tkA4C6QNlJar70H//y/Pu6u9Zg/Jshwnee/3JZH2sPTT7OzM7GgViQTHnQs/fv/69sWLF2+//uPmrTsT9PR/cNx6M4exuPj14iL+7+vvb836ok4+bn49IhJgRO/XN2d9YScbFxbnFiGtlNtvZn1xJxhvDLRizF38v7INBueiogRkZuemo2qdTMaZSkOnmnb0FQL/ZBA4X9t5RdSGrQ6c5KVSFKPXKFbck8uxIkM2kdG3TLQ6pOFSu68rT2fLpDzaaXalkjxtuVmO5cK8GROgvBKLYHGKzNYKUQllcrotn00llYaOXKWn1Eg3pApNXpLclEpqYd6PHt+LvCJK/3z95s3rv9C/YkGI2qAVBVgi52PwfAdIbRxWiKbkGnVQ3KIFzhoomT6xP8yJtL6+wCYq59YfIrVz1ZB+MD1Pb660tDRvJTYalXi7JDRkNSpCBdpBqlxekoh1eqRgc61c7hwRsbcZeYtzf8Dp/xtO7dzrcH4vR25xPuuquVx9LZoi/yJeOpU+QiJGKO8ILd1R3iJUVhNlyGweHzdc1VvtNhixpGrWfUy5Ym/6xHKBnXv7g6b8DS/XFY+NNGFDmlZqbfIXEZtiZ8mwTrBjol7XhYFTIXLIzuDpUFS7uSz5ixnviEMuO3Vi/6DEzf2pr3CTVfgrjN/DXKT0Jo9MLGG2QY+IOGblFnjAr7kHFXTQ1nVcULTK9PHWnf0X35pq/MiYDcFPaIpMQABiI1gb0AM8qRdhk3lB/PGDSOs6RrXWg190ENyZ8x7of7l15iYPG2AFu2kqhcTiwe8KN2atrDSpYX3Nm0eVGgioIBb4ogPhFiXtjbkOJT8EXbCOblFr1yNAYkUR7BlGMx4CedY8qrVdUEFTVzA9fDPnKbCRyGtaadJfy+jFjgISm+USWxGNJxFYZC/hf+Nw7mIoGWV5arjph7MLtNKkSrZuFViF2Cbno4j+1fqhHVYJcxzVzYtN47Q2Nbgz0+JtW6U7fsTaDxp2yYHERvmcgxynnrGRqy+wjbBZUetgeT9aZeASa1OxI4RFLLq9grkYENvi6jPCBzxEAhUt438JfzqNgXV7dHM56IWPj5tjETthvCCjsURFyMQWBYVcNbfEhkad/E9DBWpNGhHTiPN08M1RSiyWqIS5XCDWSZBx7WrMnGCuAmRE+7brMkuZ5qCxxPIRUeuaW3NWHRsWsX373KUGYdboTFTh410BKmJGajpF28ZBNRb4Kh9BxFAIFdgq3TFaBZVsIdXrlRpFC10c2Cu1SAwgtsRFtO9BrOCRJWnzFCCwyoLAYfoKV65+e/fut1evKAV+LKlbepusWhRpaGmdSQn5cSR2U6xoUSIOINY1f3VCW6NRcBjnDYhr3937iuGX63LhnyRWYF0hoDbZRfEkCOaP0PRaTbLJHQImdr7Xc2P9Qk2sY7W2PwmXAQoptUpoIUep9ZYCT1y7+xXAd2IxJc0Q28JwAzXSDJeMamCZmBDECVwHNnlViULMs5KMeQT35Zou3KeuPosKUcLGeIVvfAtpRRA0wg/eExPTBBfYKaehkEr0gfVa8Ki1mOmCVUDCtnzEoiO9L2yIaaWJgaUZRHUfV+qJyzpaR7jLq9yeW0Sw2AUXSY3FOXaVNT2tUSF8qsW8XVZEOxZrVR5fxNaStlHBVNLRKoMRlk2U+8dVA68j/Ezr3Hp7EePtzQt6/OhWuPg9bdI38moLsURcX8psFkgOAp4Zme7MGjUNKtD6ZFh9dHQlWE/orWJ/+M7Mq6QOxoSNV6vLSmSlYSyWPa+SKFd4jCxp2uCQln5CXDfJMtYzE9hc/7LxGpzZtJVXq8+KxctvPLYvPaYlA4GbRh1BZF474lFBcCUL9cC9e+DE5WD9dgQSl+q5jJNONCVmLS4AmThM6g0EYQriU8jrW2LlYjA02kbOJ5JYad66dxXr1GtXRXJ/CtTvMmdwjQdIRV9BH94jwAKmVXwRhdiq1BmevlKgBVYE7spMBFr9yLAq4f/A88ATo94q9gGRV8EpuKKZv8YDk1jp0jIpzqwlpEwiez3gbbqzknYFgUoWnouAz0RcNfp4m/LoXuaXArQPfkZBXYSfOIF35RJq2X4bsGc36qmkPAimreWi3ViI4ABn6puuCENiyfxFf4coA0GF58kjZpbDaOgXebdJ4UpGg4tbFFV8oQ0fd6rDdc7rv2CZq3wD9kyjxqq7zZltWFpTpZFqx5fz3XoLSbqQYiQRi+cvZgsk3Jbr2UQ+Uaf5RlzBYp3aaSfz/XyyTRJpXHEnF5VN9PvLdXL1gbMMLLy6rF8N2LM7KHVCWWLM2rIkNc6wiVjyDJnK0dl5gm2rBC+Yfas2CxqV5RasdoYaGWL3AvaMUDSofm6IWbMjMoo/7BpVKrFEsbK5x2mChuui4BVht0xJKA8ycAyGC6y+/F5QW4vA5F/xLEr7ledaQrJqqU3lG4lcSa6J568GP063e6zhZhuo+VpMmEE7WcEW6IoJuetKyMY3uGtg4O9yMFOLImmy8Zky0PnoEtKJeiwWyyb7Y2eHkpb1hPbZOZVuNhYrxvNKt+l8vDj6we5Eudwmg4DhekBTi8LEGzNy5w0VTja4SXDNUOM7+TCe9EJclo++p8geycLSUeMnL4GFvELlrgEIgJgcQtaVJZ59cuGlYa8BUyva8OwyAWJ2aYNHWKXE2oJcJxXcazVUAKZt2497twTCGXVDJIW+RFHSF59oMCPW4LRekQOGaV/pYjU40Ruig2yl1UefJw1s9fC6vhwIbNkfB03gBXb10xPzq444M/0o8ItdxV6VTYW8zwCaA9Wmfv7Kn2KzgMVc9cYWMAl6pugoRB042DmtA9M/xcTarVjAK6TLgh4IM2u9BOYihJAScdxgtbZ+lhWvM8bbJFBpVGEKD0L9FE9ev9gmLzBzwSnJCjjNxTV+fuEUE8usAo25dUWWYsWIsiINV+A0jSmv1vyCEwoejFXLgMCujSdYLSDfy0qoiFlb4zywkwLueSmrBMDUgo6qJ6IN+VgxuVic1VfC7EkDD3NDuwAGCXS5JTbEAWE18GDYi++nUcUKShYuwABTq2hdm9KiBAKt8ojnmcNH/ILlEeFnLrL3RJm9LJsJ1QBvPvVBjq8jhgeF9Y+wdo04ZhBzjYXRD2auQpBUxgZolGTTWUJYx/IW2Fy2gNOxUo3YMu0RBdQVhy0uRNkrKCIvFiYMcXlUVoOVlR6E+H6iAkUBBv/j+Ea/+kpD7XXZ1MpZ09dMyMBsMqIMnLiY0uW5MJPtRUW4Iwf9C50OnKxMk+GKUHunonqgsqRO1WfFk3IbafVRs2SOPVSQcPzT1cvXrl0DGjZly7EyIwaiAJVYPNsCN+gRJ1BWLJb4vUAZw8TSqEQWPjS4hY4LfGdGYlkPSjtxKtYTK2bCGKzaru01Cxug7V9QLsFjebmsNAhM7JLSFQEqC0CsaH0biNUwC02toL5REhDnwCuwP7Cqu4lRoVsbDT2n1m1NQGyd7n+Gs2BabDs0cp1+iG3GEeqtEpQJdHSJb7BWjFFFD18/AJYXHNFjAOqQbFSC3YRzN2pqi/os0eD3Mh6xDDhlRr4jf8Ty/CV8YfzWZJolyO8hyTOXMgeNgQpcghVnIq9FxCUL+RMQm1Z79UcsnyzJyOuLhaaxd/kXzitIfWlM4hpBO43nIne8PFk8r/cMVu5siSXZjEWx0KzULrMUA9m57U+07q94Fu50lPKMPJAkN1OkcsbEytsp2IlF73tisQW+AfRMxwT0hdE7LZttH/5xS8cdw6yJlXaR8iIW4fJ1YBHAWMrYgNGbpD5FDQKzBN8jEHo9BsT6llgtoo1xWwCMHW8kwPdqbjlrYtFxWzwYl9jW5Ct9Y0bIXRhfzySYMbHL0mMPQGwthKBesD7QxTbsxTMktiM1CECsv5wiOwJFcKqSPaNitsTi9x24sST+rl9M4HVRBIrgWLbMwZgFsfT3lktgOKHDpTLDkq/pfuI11GARHK/NdmZBbArT5kbnRLcxCqCT3o3dR/KJwJEt9qvgyTx7dn/bu5XXZjuzIFZASSLFk9iNR/urg9XH8snUZFt3QF2yPdzbG5799b5HM6/NdmZKbAP4N5BYIIq7n1YH50ZY3ZBOVwKtHlAoEZyHO2dH2BmefWdtp9++hWO2EgvuCZ1KOBxS4YZL67lzg6dys0DrXRQwgnN/eNbF3paNWjx56RK+XMyC2LpTddJJPHPJ6k0jpQyPKK1IZHeloiArtBRwpTbyYOcsw96D58aGVY1giDgiYplPLTxnbGtJVqiF2Per5wTsw18I/CZZCbxf8G7vrICd4Q1jS7SOa3k5ARXDqFtV1MtjEdvVEdsWJVMcQHj1TJxYjcRufB6IvJ4bfJDLx86CoYARnOrwrIzhR1NT7NKabegOlJqIuxkM9cDHIhZ7qDBC2YyCABYlFo8MsW8Tsc5nmdbBYBVGpwPFUdQIzsfhCFuCNji79dDQFAuRWQc1FEXnRp/pwVjE1kRZp0AGK3PGJZWPrw0sJuqI3RfkdbC6//jDkyfAmA0WR1EyDp+PdOr283cvhluCov3V0DhqFVndtvAogsuS+cciVg5WEWC57IoV+HSxJo4NI7GPOa+Dc4+IrbW7K1UZLzeW3wG4VmoGbH8ZcqkdPtO3Jns1mPpe1sxeEjvjEYuW14C9npTUg0wslnC+hZqe2A0+bw24oAKRbQXJsIJZ3c+4/GYecm27ZfhOGRbZhqlzVCgHIerSnDIesXj1WJ4MUSibzy0yseSpJ8VCldinjNZ9wTPYeCJVUl4w8gH4HoIj2a3vGLNbBtOAbEkMFSllBGeBihdVkyV8PGLJApt4silpAm2gm9n3WmKZwA7eS+eByI7xxgwFfHkJ+AOc2T1DB+63vMT76ZepCUa26GiwgUR2geG+2njEEh65JDjYWBXMPXgh+KmL250oXiLTsJ9BAWDW9zteFPBRbMPwwK90CtszBQ5oRlIrWamla/l4Uxyd7u4jl7q5dK1fJzEnQYIRsZuXChwNOhFqiXVzdErZfC2dS7iPVKgEiSVJD31eWC6IGJ00uFuRyBM5ZOD3rUR+pUB5KAPeocTumAwDzZ44gtpbV8pEtZFVSulz1hKr2zVUHN0KseKXa9SmXBMMPil3BUTW53u0FE0w3WlihTcosw+MvfTn4SULn0uCG6BLHrBKLOVST2wkXZKry1+fUIgliqrICiGxT2jkZVf5JWByjbdKk4MGmibisk217NAS5elKWYJl+atpotAWZK6UfYqYxNb0xI78RCH/qQf8ZXROc4oY2jpiqYpd1fwQEFlfexVQwD0L3um4o4GDoTXyXU0Um+vl9UK7ronPLhcvrZcLzawyKVfTEOwKpAMJuXir0GgU2nGFd9QGWJz4FzK0UEYk8skl9j3sKaKYXJFoQ3s1OsBkgqrWC3jhuglDc5TrxOK9UcWOAGIxYyTFwLCNPvT68X+A2MfaUqAMYBDQiCJw8p/rDaqH/wPEaiUWmlxK2NoAJTRu8K3+3vGjY08mPrlm7FN9MRBZn6mycDHHtCzLrAJfvZ4s0MnrnL4YmFz+kruV5UfD4tZzl9idv310etLwiJpbG4Zy+dBXYgxMfdGaWhHuIGx98e7zxGGXOggf9OUbcJWm7GTsqMZBQCJjCLiyhUVjrOAkw6HBrX1DhQ+yuHVVL0MBiPSZFgyfn2YVG4nsm4IwFEAZJLyhrsdoQd2DnX9Peg/HElTJmuyCyK5B+/qFKS2DpW6cRis2IgS6jSKrN3H94r4pJkg17M6Lifo/vmBLMwYt++E/u5N0/8Bg/X+hMcPhaZy6EHbZ2swjXfHGwDiv+cG7vR1ttJUpglMrsHz60iuDfbMp5gMo9UWXk8EsgtOqYRGYyJ4bqPMU9swGgfv+95Y224XzunU6TQKC9+eMzD4dWGJf3nAJ3Ppb1rPPeFLBzkRfdzvmEFI2VqXY9u5nD4fXC8xUFdMKt4VkjVOsCBAeCbmx73fp2Y3HXEcEM7nuC+kuW18wh9vPPorpReY0ThH5bLOxVm40i122OJTO5XJq2GJ0Mqe81oxO0lWVTI4BrrRMBWz+QtTuP9rd2Nh98klMRQ4osR+F7Let4fDsg63hnpBruGVM4hSQl76KQhf5NF/uiOizZvFSH12DrEu+d3Pqe9RtSPmxg9URxDOrT7y70OOFwKwCYwqngEonKsPNsVa/NYNQMhFLV+Dg3j1r097FelfK6AZY1Rq4/vBwz8jrng9e1YwN49eREMYmdvq7LVuY5byeXzhDcHDeALd84YB1/AUmcTP9asx/4XB3jSjFErlartJFH94JgdhWc4QC3aZqTKLGhpFZQQ8cuMSuGAfQ+RW3xm/s1P0tnTrYMaXFiiBbZZWFlJR0LARV4P7vkJyOqW+yujsYaGgdfObzluOytvDK3MuhWsX5dbij0PrRh3IjOXH6F2pDINbNUAy2V9s4cJ4qQiu/pvjPgiKOCpi2EE9ufxRfPNjZGn70Y76SmLrhhZ1QiCVD4ghclN3PqzKtnyQz66WONABH1QUI2zf+Hu7tbW1t7Q2HL975W+3GvJqycsMhFiuDI9nT/sn7VaIRBoPVwWNgvb5a8NQETA8vnIcFmfvvbty48ey5X7u8aFWA4RCLD49om9WNJ4+f7u+///RoVyminP1ua//SD/t+YNd/4RCre/dmBqAT0z+2SlTJHtgq+QB+LcaceBMOscj7CL4NXmg444fYf1wlezjhjzXt80ooxC4fmYq1wx+xPmY4P0Cp3JbNPcIgtn8kZqwPUGKVeUkEldgJicUvW1h2P5qc2D5+oekYKAKuY1/aKmkN2fGB89ktr5OEEyvoWbbzOUIc0EiBrZJrk505nOy3vHbYCIVYf9sNTR+UsxWbr6KGYQLBa7OdsKJbk28rFgLoKLfpAlZnQjvWa7OdSYidR2BvyByDr7RRd9UWLDhDJdbqRXgjP0VV4P5fq5OXyI7BFxtp2PDMoakG1RbWQI0fVOz+gYVYpZHFQcBx9GPw1Ss24y8c6tUs43ViMzbjoQDD8bxIZHKib6eHgzMcGi/BOaC6wsMk84OoljkGM7GKxS8qFUhs+pj4CMz6H431AzjYf1/g8mo1HHyhYVd/emJTGpM/I9oXkFi8ruv/U5DTgzDWz6wc/s64rZ5/JdAagsASCsyul55Y9G7tGjjXF5+QQmzqeChZ5n0R+hZWVs4cHhwcHC6siLROrmEj9JPrxlipnlhdGFD6Fo9CLFIejcmuNBw4Z2QG0SE4M7lJgIFd+YapVE8sDlcBNxXJJNs6ARKLQxLHIl4Qqao8Krxaw19+QbZpMSkDPbF4opITZPoS15DYrOZJzAyHK1ZaF+xhRf8gq9NQnNxZ0UBsQbHSehKVgFhsLR+DJQQXL23MLhyGtoZE0jVSYsSgGnO3pjEQmwMPI4O3zeAvSsrEkkyuY2BtUfx2YKJ2IQR7gMPN21qq55CcVvv1spQJM58VP/VEnifZJmczi1pU++RI2CYIE5usI8Tc7TmC7ts4HYyo1ajalYVX4S7Sq99JE4mV4S6xaD40JwwhNXfrePE6QvX3A2RkLRCzYPTPysKBdWkhEOoKEYIq0BKrbG60JD5rhdjj+e3W386/fHVwOMLBq5fnwzCxVFRBvmHbNfXVNES2KLgsfetSXoWQiZ2PHYPI1uzQz14qd0qltYa4B06lC94z7QqCmas3Ry065WYdxldqvNmy8hXUEPFfgxMpKFpxnCc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9" name="图片 8" descr="7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8649" y="1321151"/>
            <a:ext cx="9214749" cy="460737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712366" y="788046"/>
            <a:ext cx="7774534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dirty="0" smtClean="0">
                <a:solidFill>
                  <a:srgbClr val="5F5F5F"/>
                </a:solidFill>
              </a:rPr>
              <a:t>I 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also appreciate all the time you took to</a:t>
            </a:r>
            <a:r>
              <a:rPr lang="en-US" altLang="zh-CN" sz="2400" dirty="0" smtClean="0">
                <a:solidFill>
                  <a:srgbClr val="5F5F5F"/>
                </a:solidFill>
              </a:rPr>
              <a:t> do </a:t>
            </a:r>
            <a:r>
              <a:rPr lang="en-US" altLang="zh-CN" sz="2400" dirty="0" err="1" smtClean="0">
                <a:solidFill>
                  <a:srgbClr val="5F5F5F"/>
                </a:solidFill>
              </a:rPr>
              <a:t>sth</a:t>
            </a:r>
            <a:r>
              <a:rPr lang="en-US" altLang="zh-CN" sz="2400" dirty="0" smtClean="0">
                <a:solidFill>
                  <a:srgbClr val="5F5F5F"/>
                </a:solidFill>
              </a:rPr>
              <a:t>...</a:t>
            </a:r>
            <a:endParaRPr lang="en-US" altLang="zh-CN" sz="2400" dirty="0">
              <a:solidFill>
                <a:srgbClr val="5F5F5F"/>
              </a:solidFill>
            </a:endParaRPr>
          </a:p>
        </p:txBody>
      </p:sp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9" name="矩形 8"/>
          <p:cNvSpPr/>
          <p:nvPr/>
        </p:nvSpPr>
        <p:spPr>
          <a:xfrm>
            <a:off x="155575" y="1016635"/>
            <a:ext cx="8605520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 smtClean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2019</a:t>
            </a:r>
            <a:r>
              <a:rPr lang="zh-CN" altLang="en-US" sz="3600" b="1" dirty="0" smtClean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年浙江高考真题</a:t>
            </a:r>
            <a:endParaRPr lang="en-US" altLang="zh-CN" sz="3600" b="1" dirty="0" smtClean="0">
              <a:solidFill>
                <a:srgbClr val="0F95D4"/>
              </a:solidFill>
              <a:latin typeface="宋体" panose="02010600030101010101" pitchFamily="2" charset="-122"/>
              <a:ea typeface="宋体" panose="02010600030101010101" pitchFamily="2" charset="-122"/>
              <a:sym typeface="方正卡通简体" panose="03000509000000000000" pitchFamily="65" charset="-122"/>
            </a:endParaRPr>
          </a:p>
          <a:p>
            <a:endParaRPr lang="en-US" altLang="zh-CN" sz="3600" b="1" dirty="0" smtClean="0">
              <a:solidFill>
                <a:srgbClr val="0F95D4"/>
              </a:solidFill>
              <a:latin typeface="宋体" panose="02010600030101010101" pitchFamily="2" charset="-122"/>
              <a:ea typeface="宋体" panose="02010600030101010101" pitchFamily="2" charset="-122"/>
              <a:sym typeface="方正卡通简体" panose="03000509000000000000" pitchFamily="65" charset="-122"/>
            </a:endParaRPr>
          </a:p>
          <a:p>
            <a:r>
              <a:rPr lang="zh-CN" altLang="en-US" sz="3600" dirty="0" smtClean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假定</a:t>
            </a:r>
            <a:r>
              <a:rPr lang="zh-CN" altLang="en-US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你是李华，经常帮助你学习英语的朋友</a:t>
            </a:r>
            <a:r>
              <a:rPr lang="en-US" altLang="zh-CN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Alex</a:t>
            </a:r>
            <a:r>
              <a:rPr lang="zh-CN" altLang="en-US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即将返回自己的国家。请给他写一封邮件，内容包括：</a:t>
            </a:r>
            <a:endParaRPr lang="zh-CN" altLang="en-US" sz="3600" dirty="0">
              <a:solidFill>
                <a:srgbClr val="0F95D4"/>
              </a:solidFill>
              <a:latin typeface="宋体" panose="02010600030101010101" pitchFamily="2" charset="-122"/>
              <a:ea typeface="宋体" panose="02010600030101010101" pitchFamily="2" charset="-122"/>
              <a:sym typeface="方正卡通简体" panose="03000509000000000000" pitchFamily="65" charset="-122"/>
            </a:endParaRPr>
          </a:p>
          <a:p>
            <a:r>
              <a:rPr lang="en-US" altLang="zh-CN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1.</a:t>
            </a:r>
            <a:r>
              <a:rPr lang="zh-CN" altLang="en-US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表示感谢；</a:t>
            </a:r>
            <a:endParaRPr lang="zh-CN" altLang="en-US" sz="3600" dirty="0">
              <a:solidFill>
                <a:srgbClr val="0F95D4"/>
              </a:solidFill>
              <a:latin typeface="宋体" panose="02010600030101010101" pitchFamily="2" charset="-122"/>
              <a:ea typeface="宋体" panose="02010600030101010101" pitchFamily="2" charset="-122"/>
              <a:sym typeface="方正卡通简体" panose="03000509000000000000" pitchFamily="65" charset="-122"/>
            </a:endParaRPr>
          </a:p>
          <a:p>
            <a:r>
              <a:rPr lang="en-US" altLang="zh-CN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2.</a:t>
            </a:r>
            <a:r>
              <a:rPr lang="zh-CN" altLang="en-US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回顾</a:t>
            </a:r>
            <a:r>
              <a:rPr lang="en-US" altLang="zh-CN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Alex</a:t>
            </a:r>
            <a:r>
              <a:rPr lang="zh-CN" altLang="en-US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对你的帮助；</a:t>
            </a:r>
            <a:endParaRPr lang="zh-CN" altLang="en-US" sz="3600" dirty="0">
              <a:solidFill>
                <a:srgbClr val="0F95D4"/>
              </a:solidFill>
              <a:latin typeface="宋体" panose="02010600030101010101" pitchFamily="2" charset="-122"/>
              <a:ea typeface="宋体" panose="02010600030101010101" pitchFamily="2" charset="-122"/>
              <a:sym typeface="方正卡通简体" panose="03000509000000000000" pitchFamily="65" charset="-122"/>
            </a:endParaRPr>
          </a:p>
          <a:p>
            <a:r>
              <a:rPr lang="en-US" altLang="zh-CN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3.</a:t>
            </a:r>
            <a:r>
              <a:rPr lang="zh-CN" altLang="en-US" sz="3600" dirty="0">
                <a:solidFill>
                  <a:srgbClr val="0F95D4"/>
                </a:solidFill>
                <a:latin typeface="宋体" panose="02010600030101010101" pitchFamily="2" charset="-122"/>
                <a:ea typeface="宋体" panose="02010600030101010101" pitchFamily="2" charset="-122"/>
                <a:sym typeface="方正卡通简体" panose="03000509000000000000" pitchFamily="65" charset="-122"/>
              </a:rPr>
              <a:t>临别祝愿。</a:t>
            </a:r>
            <a:endParaRPr lang="zh-CN" altLang="en-US" sz="3600" dirty="0">
              <a:solidFill>
                <a:srgbClr val="0F95D4"/>
              </a:solidFill>
              <a:latin typeface="宋体" panose="02010600030101010101" pitchFamily="2" charset="-122"/>
              <a:ea typeface="宋体" panose="02010600030101010101" pitchFamily="2" charset="-122"/>
              <a:sym typeface="方正卡通简体" panose="03000509000000000000" pitchFamily="65" charset="-122"/>
            </a:endParaRPr>
          </a:p>
        </p:txBody>
      </p:sp>
      <p:sp>
        <p:nvSpPr>
          <p:cNvPr id="5" name="AutoShape 2" descr="data:image/png;base64,iVBORw0KGgoAAAANSUhEUgAAAVgAAACTCAMAAAD86vGxAAABVlBMVEX///8AAAD/7QAAn+MxJ4MAlkDjBhOTk5PiAACxsbHBwcG2trY9PT3r6+v6+vrz8/OioqLg4ODLy8sjIyNvb2+ZmZkrKyu32/T0t7gAm+JVVVXZ2dn19fXm5uaoqKjjAAphYWF4eHjlNjpHR0eDg4PIyMiMjIwAl+E2Nja9vb0ZGRkAjSdKSkppaWnT09N1dXXt9vAQEBAAkTMhE33//N8VAHryqav/+s3/9Y3/+LX/9pz//vL/+cLq6fEqH4CbmL3M5dQdDHzsen3xnqD3yMrnSE387O362tvwlZf/83z/8ET/9pv/8mT//er/8FHHxdo4L4dhW5s1olqbzauHwpm02L9UrXG9u9PY1+WEgK9RSpKZz/B4wexatenY7fmi0/EyqubpX2PscHTtgYTkGSLmPUPoU1etqshLqWqs1LlvaqJotIBMRZB8d6oAhwocm0uSjrfO5/hYMxA0AAAWrElEQVR4nO1d6WPTxhK3C9TxJR+xDfEVmziO7SQmcXAphYSkHC28tkA4C6QNlJar70H//y/Pu6u9Zg/Jshwnee/3JZH2sPTT7OzM7GgViQTHnQs/fv/69sWLF2+//uPmrTsT9PR/cNx6M4exuPj14iL+7+vvb836ok4+bn49IhJgRO/XN2d9YScbFxbnFiGtlNtvZn1xJxhvDLRizF38v7INBueiogRkZuemo2qdTMaZSkOnmnb0FQL/ZBA4X9t5RdSGrQ6c5KVSFKPXKFbck8uxIkM2kdG3TLQ6pOFSu68rT2fLpDzaaXalkjxtuVmO5cK8GROgvBKLYHGKzNYKUQllcrotn00llYaOXKWn1Eg3pApNXpLclEpqYd6PHt+LvCJK/3z95s3rv9C/YkGI2qAVBVgi52PwfAdIbRxWiKbkGnVQ3KIFzhoomT6xP8yJtL6+wCYq59YfIrVz1ZB+MD1Pb660tDRvJTYalXi7JDRkNSpCBdpBqlxekoh1eqRgc61c7hwRsbcZeYtzf8Dp/xtO7dzrcH4vR25xPuuquVx9LZoi/yJeOpU+QiJGKO8ILd1R3iJUVhNlyGweHzdc1VvtNhixpGrWfUy5Ym/6xHKBnXv7g6b8DS/XFY+NNGFDmlZqbfIXEZtiZ8mwTrBjol7XhYFTIXLIzuDpUFS7uSz5ixnviEMuO3Vi/6DEzf2pr3CTVfgrjN/DXKT0Jo9MLGG2QY+IOGblFnjAr7kHFXTQ1nVcULTK9PHWnf0X35pq/MiYDcFPaIpMQABiI1gb0AM8qRdhk3lB/PGDSOs6RrXWg190ENyZ8x7of7l15iYPG2AFu2kqhcTiwe8KN2atrDSpYX3Nm0eVGgioIBb4ogPhFiXtjbkOJT8EXbCOblFr1yNAYkUR7BlGMx4CedY8qrVdUEFTVzA9fDPnKbCRyGtaadJfy+jFjgISm+USWxGNJxFYZC/hf+Nw7mIoGWV5arjph7MLtNKkSrZuFViF2Cbno4j+1fqhHVYJcxzVzYtN47Q2Nbgz0+JtW6U7fsTaDxp2yYHERvmcgxynnrGRqy+wjbBZUetgeT9aZeASa1OxI4RFLLq9grkYENvi6jPCBzxEAhUt438JfzqNgXV7dHM56IWPj5tjETthvCCjsURFyMQWBYVcNbfEhkad/E9DBWpNGhHTiPN08M1RSiyWqIS5XCDWSZBx7WrMnGCuAmRE+7brMkuZ5qCxxPIRUeuaW3NWHRsWsX373KUGYdboTFTh410BKmJGajpF28ZBNRb4Kh9BxFAIFdgq3TFaBZVsIdXrlRpFC10c2Cu1SAwgtsRFtO9BrOCRJWnzFCCwyoLAYfoKV65+e/fut1evKAV+LKlbepusWhRpaGmdSQn5cSR2U6xoUSIOINY1f3VCW6NRcBjnDYhr3937iuGX63LhnyRWYF0hoDbZRfEkCOaP0PRaTbLJHQImdr7Xc2P9Qk2sY7W2PwmXAQoptUpoIUep9ZYCT1y7+xXAd2IxJc0Q28JwAzXSDJeMamCZmBDECVwHNnlViULMs5KMeQT35Zou3KeuPosKUcLGeIVvfAtpRRA0wg/eExPTBBfYKaehkEr0gfVa8Ki1mOmCVUDCtnzEoiO9L2yIaaWJgaUZRHUfV+qJyzpaR7jLq9yeW0Sw2AUXSY3FOXaVNT2tUSF8qsW8XVZEOxZrVR5fxNaStlHBVNLRKoMRlk2U+8dVA68j/Ezr3Hp7EePtzQt6/OhWuPg9bdI38moLsURcX8psFkgOAp4Zme7MGjUNKtD6ZFh9dHQlWE/orWJ/+M7Mq6QOxoSNV6vLSmSlYSyWPa+SKFd4jCxp2uCQln5CXDfJMtYzE9hc/7LxGpzZtJVXq8+KxctvPLYvPaYlA4GbRh1BZF474lFBcCUL9cC9e+DE5WD9dgQSl+q5jJNONCVmLS4AmThM6g0EYQriU8jrW2LlYjA02kbOJ5JYad66dxXr1GtXRXJ/CtTvMmdwjQdIRV9BH94jwAKmVXwRhdiq1BmevlKgBVYE7spMBFr9yLAq4f/A88ATo94q9gGRV8EpuKKZv8YDk1jp0jIpzqwlpEwiez3gbbqzknYFgUoWnouAz0RcNfp4m/LoXuaXArQPfkZBXYSfOIF35RJq2X4bsGc36qmkPAimreWi3ViI4ABn6puuCENiyfxFf4coA0GF58kjZpbDaOgXebdJ4UpGg4tbFFV8oQ0fd6rDdc7rv2CZq3wD9kyjxqq7zZltWFpTpZFqx5fz3XoLSbqQYiQRi+cvZgsk3Jbr2UQ+Uaf5RlzBYp3aaSfz/XyyTRJpXHEnF5VN9PvLdXL1gbMMLLy6rF8N2LM7KHVCWWLM2rIkNc6wiVjyDJnK0dl5gm2rBC+Yfas2CxqV5RasdoYaGWL3AvaMUDSofm6IWbMjMoo/7BpVKrFEsbK5x2mChuui4BVht0xJKA8ycAyGC6y+/F5QW4vA5F/xLEr7ledaQrJqqU3lG4lcSa6J568GP063e6zhZhuo+VpMmEE7WcEW6IoJuetKyMY3uGtg4O9yMFOLImmy8Zky0PnoEtKJeiwWyyb7Y2eHkpb1hPbZOZVuNhYrxvNKt+l8vDj6we5Eudwmg4DhekBTi8LEGzNy5w0VTja4SXDNUOM7+TCe9EJclo++p8geycLSUeMnL4GFvELlrgEIgJgcQtaVJZ59cuGlYa8BUyva8OwyAWJ2aYNHWKXE2oJcJxXcazVUAKZt2497twTCGXVDJIW+RFHSF59oMCPW4LRekQOGaV/pYjU40Ruig2yl1UefJw1s9fC6vhwIbNkfB03gBXb10xPzq444M/0o8ItdxV6VTYW8zwCaA9Wmfv7Kn2KzgMVc9cYWMAl6pugoRB042DmtA9M/xcTarVjAK6TLgh4IM2u9BOYihJAScdxgtbZ+lhWvM8bbJFBpVGEKD0L9FE9ev9gmLzBzwSnJCjjNxTV+fuEUE8usAo25dUWWYsWIsiINV+A0jSmv1vyCEwoejFXLgMCujSdYLSDfy0qoiFlb4zywkwLueSmrBMDUgo6qJ6IN+VgxuVic1VfC7EkDD3NDuwAGCXS5JTbEAWE18GDYi++nUcUKShYuwABTq2hdm9KiBAKt8ojnmcNH/ILlEeFnLrL3RJm9LJsJ1QBvPvVBjq8jhgeF9Y+wdo04ZhBzjYXRD2auQpBUxgZolGTTWUJYx/IW2Fy2gNOxUo3YMu0RBdQVhy0uRNkrKCIvFiYMcXlUVoOVlR6E+H6iAkUBBv/j+Ea/+kpD7XXZ1MpZ09dMyMBsMqIMnLiY0uW5MJPtRUW4Iwf9C50OnKxMk+GKUHunonqgsqRO1WfFk3IbafVRs2SOPVSQcPzT1cvXrl0DGjZly7EyIwaiAJVYPNsCN+gRJ1BWLJb4vUAZw8TSqEQWPjS4hY4LfGdGYlkPSjtxKtYTK2bCGKzaru01Cxug7V9QLsFjebmsNAhM7JLSFQEqC0CsaH0biNUwC02toL5REhDnwCuwP7Cqu4lRoVsbDT2n1m1NQGyd7n+Gs2BabDs0cp1+iG3GEeqtEpQJdHSJb7BWjFFFD18/AJYXHNFjAOqQbFSC3YRzN2pqi/os0eD3Mh6xDDhlRr4jf8Ty/CV8YfzWZJolyO8hyTOXMgeNgQpcghVnIq9FxCUL+RMQm1Z79UcsnyzJyOuLhaaxd/kXzitIfWlM4hpBO43nIne8PFk8r/cMVu5siSXZjEWx0KzULrMUA9m57U+07q94Fu50lPKMPJAkN1OkcsbEytsp2IlF73tisQW+AfRMxwT0hdE7LZttH/5xS8cdw6yJlXaR8iIW4fJ1YBHAWMrYgNGbpD5FDQKzBN8jEHo9BsT6llgtoo1xWwCMHW8kwPdqbjlrYtFxWzwYl9jW5Ct9Y0bIXRhfzySYMbHL0mMPQGwthKBesD7QxTbsxTMktiM1CECsv5wiOwJFcKqSPaNitsTi9x24sST+rl9M4HVRBIrgWLbMwZgFsfT3lktgOKHDpTLDkq/pfuI11GARHK/NdmZBbArT5kbnRLcxCqCT3o3dR/KJwJEt9qvgyTx7dn/bu5XXZjuzIFZASSLFk9iNR/urg9XH8snUZFt3QF2yPdzbG5799b5HM6/NdmZKbAP4N5BYIIq7n1YH50ZY3ZBOVwKtHlAoEZyHO2dH2BmefWdtp9++hWO2EgvuCZ1KOBxS4YZL67lzg6dys0DrXRQwgnN/eNbF3paNWjx56RK+XMyC2LpTddJJPHPJ6k0jpQyPKK1IZHeloiArtBRwpTbyYOcsw96D58aGVY1giDgiYplPLTxnbGtJVqiF2Per5wTsw18I/CZZCbxf8G7vrICd4Q1jS7SOa3k5ARXDqFtV1MtjEdvVEdsWJVMcQHj1TJxYjcRufB6IvJ4bfJDLx86CoYARnOrwrIzhR1NT7NKabegOlJqIuxkM9cDHIhZ7qDBC2YyCABYlFo8MsW8Tsc5nmdbBYBVGpwPFUdQIzsfhCFuCNji79dDQFAuRWQc1FEXnRp/pwVjE1kRZp0AGK3PGJZWPrw0sJuqI3RfkdbC6//jDkyfAmA0WR1EyDp+PdOr283cvhluCov3V0DhqFVndtvAogsuS+cciVg5WEWC57IoV+HSxJo4NI7GPOa+Dc4+IrbW7K1UZLzeW3wG4VmoGbH8ZcqkdPtO3Jns1mPpe1sxeEjvjEYuW14C9npTUg0wslnC+hZqe2A0+bw24oAKRbQXJsIJZ3c+4/GYecm27ZfhOGRbZhqlzVCgHIerSnDIesXj1WJ4MUSibzy0yseSpJ8VCldinjNZ9wTPYeCJVUl4w8gH4HoIj2a3vGLNbBtOAbEkMFSllBGeBihdVkyV8PGLJApt4silpAm2gm9n3WmKZwA7eS+eByI7xxgwFfHkJ+AOc2T1DB+63vMT76ZepCUa26GiwgUR2geG+2njEEh65JDjYWBXMPXgh+KmL250oXiLTsJ9BAWDW9zteFPBRbMPwwK90CtszBQ5oRlIrWamla/l4Uxyd7u4jl7q5dK1fJzEnQYIRsZuXChwNOhFqiXVzdErZfC2dS7iPVKgEiSVJD31eWC6IGJ00uFuRyBM5ZOD3rUR+pUB5KAPeocTumAwDzZ44gtpbV8pEtZFVSulz1hKr2zVUHN0KseKXa9SmXBMMPil3BUTW53u0FE0w3WlihTcosw+MvfTn4SULn0uCG6BLHrBKLOVST2wkXZKry1+fUIgliqrICiGxT2jkZVf5JWByjbdKk4MGmibisk217NAS5elKWYJl+atpotAWZK6UfYqYxNb0xI78RCH/qQf8ZXROc4oY2jpiqYpd1fwQEFlfexVQwD0L3um4o4GDoTXyXU0Um+vl9UK7ronPLhcvrZcLzawyKVfTEOwKpAMJuXir0GgU2nGFd9QGWJz4FzK0UEYk8skl9j3sKaKYXJFoQ3s1OsBkgqrWC3jhuglDc5TrxOK9UcWOAGIxYyTFwLCNPvT68X+A2MfaUqAMYBDQiCJw8p/rDaqH/wPEaiUWmlxK2NoAJTRu8K3+3vGjY08mPrlm7FN9MRBZn6mycDHHtCzLrAJfvZ4s0MnrnL4YmFz+kruV5UfD4tZzl9idv310etLwiJpbG4Zy+dBXYgxMfdGaWhHuIGx98e7zxGGXOggf9OUbcJWm7GTsqMZBQCJjCLiyhUVjrOAkw6HBrX1DhQ+yuHVVL0MBiPSZFgyfn2YVG4nsm4IwFEAZJLyhrsdoQd2DnX9Peg/HElTJmuyCyK5B+/qFKS2DpW6cRis2IgS6jSKrN3H94r4pJkg17M6Lifo/vmBLMwYt++E/u5N0/8Bg/X+hMcPhaZy6EHbZ2swjXfHGwDiv+cG7vR1ttJUpglMrsHz60iuDfbMp5gMo9UWXk8EsgtOqYRGYyJ4bqPMU9swGgfv+95Y224XzunU6TQKC9+eMzD4dWGJf3nAJ3Ppb1rPPeFLBzkRfdzvmEFI2VqXY9u5nD4fXC8xUFdMKt4VkjVOsCBAeCbmx73fp2Y3HXEcEM7nuC+kuW18wh9vPPorpReY0ThH5bLOxVm40i122OJTO5XJq2GJ0Mqe81oxO0lWVTI4BrrRMBWz+QtTuP9rd2Nh98klMRQ4osR+F7Let4fDsg63hnpBruGVM4hSQl76KQhf5NF/uiOizZvFSH12DrEu+d3Pqe9RtSPmxg9URxDOrT7y70OOFwKwCYwqngEonKsPNsVa/NYNQMhFLV+Dg3j1r097FelfK6AZY1Rq4/vBwz8jrng9e1YwN49eREMYmdvq7LVuY5byeXzhDcHDeALd84YB1/AUmcTP9asx/4XB3jSjFErlartJFH94JgdhWc4QC3aZqTKLGhpFZQQ8cuMSuGAfQ+RW3xm/s1P0tnTrYMaXFiiBbZZWFlJR0LARV4P7vkJyOqW+yujsYaGgdfObzluOytvDK3MuhWsX5dbij0PrRh3IjOXH6F2pDINbNUAy2V9s4cJ4qQiu/pvjPgiKOCpi2EE9ufxRfPNjZGn70Y76SmLrhhZ1QiCVD4ghclN3PqzKtnyQz66WONABH1QUI2zf+Hu7tbW1t7Q2HL975W+3GvJqycsMhFiuDI9nT/sn7VaIRBoPVwWNgvb5a8NQETA8vnIcFmfvvbty48ey5X7u8aFWA4RCLD49om9WNJ4+f7u+///RoVyminP1ua//SD/t+YNd/4RCre/dmBqAT0z+2SlTJHtgq+QB+LcaceBMOscj7CL4NXmg444fYf1wlezjhjzXt80ooxC4fmYq1wx+xPmY4P0Cp3JbNPcIgtn8kZqwPUGKVeUkEldgJicUvW1h2P5qc2D5+oekYKAKuY1/aKmkN2fGB89ktr5OEEyvoWbbzOUIc0EiBrZJrk505nOy3vHbYCIVYf9sNTR+UsxWbr6KGYQLBa7OdsKJbk28rFgLoKLfpAlZnQjvWa7OdSYidR2BvyByDr7RRd9UWLDhDJdbqRXgjP0VV4P5fq5OXyI7BFxtp2PDMoakG1RbWQI0fVOz+gYVYpZHFQcBx9GPw1Ss24y8c6tUs43ViMzbjoQDD8bxIZHKib6eHgzMcGi/BOaC6wsMk84OoljkGM7GKxS8qFUhs+pj4CMz6H431AzjYf1/g8mo1HHyhYVd/emJTGpM/I9oXkFi8ruv/U5DTgzDWz6wc/s64rZ5/JdAagsASCsyul55Y9G7tGjjXF5+QQmzqeChZ5n0R+hZWVs4cHhwcHC6siLROrmEj9JPrxlipnlhdGFD6Fo9CLFIejcmuNBw4Z2QG0SE4M7lJgIFd+YapVE8sDlcBNxXJJNs6ARKLQxLHIl4Qqao8Krxaw19+QbZpMSkDPbF4opITZPoS15DYrOZJzAyHK1ZaF+xhRf8gq9NQnNxZ0UBsQbHSehKVgFhsLR+DJQQXL23MLhyGtoZE0jVSYsSgGnO3pjEQmwMPI4O3zeAvSsrEkkyuY2BtUfx2YKJ2IQR7gMPN21qq55CcVvv1spQJM58VP/VEnifZJmczi1pU++RI2CYIE5usI8Tc7TmC7ts4HYyo1ajalYVX4S7Sq99JE4mV4S6xaD40JwwhNXfrePE6QvX3A2RkLRCzYPTPysKBdWkhEOoKEYIq0BKrbG60JD5rhdjj+e3W386/fHVwOMLBq5fnwzCxVFRBvmHbNfXVNES2KLgsfetSXoWQiZ2PHYPI1uzQz14qd0qltYa4B06lC94z7QqCmas3Ry065WYdxldqvNmy8hXUEPFfgxMpKFpxnCc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0" name="图片 9" descr="Thank-You-Note.jp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052224" y="1016742"/>
            <a:ext cx="3140093" cy="3857608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12191365" cy="6492875"/>
          </a:xfrm>
          <a:prstGeom prst="rect">
            <a:avLst/>
          </a:prstGeom>
          <a:ln w="38100">
            <a:solidFill>
              <a:srgbClr val="0F95D4"/>
            </a:solidFill>
            <a:prstDash val="lgDashDot"/>
          </a:ln>
        </p:spPr>
        <p:txBody>
          <a:bodyPr wrap="square">
            <a:spAutoFit/>
          </a:bodyPr>
          <a:lstStyle/>
          <a:p>
            <a:pPr algn="just"/>
            <a:r>
              <a:rPr lang="en-US" altLang="zh-CN" sz="3200" dirty="0">
                <a:latin typeface="Calibri" panose="020F0502020204030204" pitchFamily="34" charset="0"/>
              </a:rPr>
              <a:t>Dear Alex,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pPr algn="just"/>
            <a:r>
              <a:rPr lang="en-US" altLang="zh-CN" sz="3200" b="1" dirty="0">
                <a:latin typeface="Calibri" panose="020F0502020204030204" pitchFamily="34" charset="0"/>
              </a:rPr>
              <a:t>       </a:t>
            </a:r>
            <a:r>
              <a:rPr lang="en-US" altLang="zh-CN" sz="3200" b="1" u="sng" dirty="0">
                <a:latin typeface="Calibri" panose="020F0502020204030204" pitchFamily="34" charset="0"/>
              </a:rPr>
              <a:t>Learning that</a:t>
            </a:r>
            <a:r>
              <a:rPr lang="en-US" altLang="zh-CN" sz="3200" dirty="0">
                <a:latin typeface="Calibri" panose="020F0502020204030204" pitchFamily="34" charset="0"/>
              </a:rPr>
              <a:t> you’re leaving for the United States soon, I’m </a:t>
            </a:r>
            <a:r>
              <a:rPr lang="en-US" altLang="zh-CN" sz="3200" b="1" u="sng" dirty="0">
                <a:latin typeface="Calibri" panose="020F0502020204030204" pitchFamily="34" charset="0"/>
              </a:rPr>
              <a:t>eagerly</a:t>
            </a:r>
            <a:r>
              <a:rPr lang="en-US" altLang="zh-CN" sz="3200" dirty="0">
                <a:latin typeface="Calibri" panose="020F0502020204030204" pitchFamily="34" charset="0"/>
              </a:rPr>
              <a:t> writing to express my </a:t>
            </a:r>
            <a:r>
              <a:rPr lang="en-US" altLang="zh-CN" sz="3200" b="1" u="sng" dirty="0">
                <a:latin typeface="Calibri" panose="020F0502020204030204" pitchFamily="34" charset="0"/>
              </a:rPr>
              <a:t>heartfelt gratitude</a:t>
            </a:r>
            <a:r>
              <a:rPr lang="en-US" altLang="zh-CN" sz="3200" dirty="0">
                <a:latin typeface="Calibri" panose="020F0502020204030204" pitchFamily="34" charset="0"/>
              </a:rPr>
              <a:t> to you for your help.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pPr algn="just"/>
            <a:r>
              <a:rPr lang="en-US" altLang="zh-CN" sz="3200" dirty="0">
                <a:latin typeface="Calibri" panose="020F0502020204030204" pitchFamily="34" charset="0"/>
              </a:rPr>
              <a:t>  During the past three years,</a:t>
            </a:r>
            <a:r>
              <a:rPr lang="en-US" altLang="zh-CN" sz="3200" b="1" u="sng" dirty="0">
                <a:latin typeface="Calibri" panose="020F0502020204030204" pitchFamily="34" charset="0"/>
              </a:rPr>
              <a:t> it’s so nice of you to have offered</a:t>
            </a:r>
            <a:r>
              <a:rPr lang="en-US" altLang="zh-CN" sz="3200" dirty="0">
                <a:latin typeface="Calibri" panose="020F0502020204030204" pitchFamily="34" charset="0"/>
              </a:rPr>
              <a:t> me classes of </a:t>
            </a:r>
            <a:r>
              <a:rPr lang="en-US" altLang="zh-CN" sz="3200" b="1" u="sng" dirty="0">
                <a:latin typeface="Calibri" panose="020F0502020204030204" pitchFamily="34" charset="0"/>
              </a:rPr>
              <a:t>practical</a:t>
            </a:r>
            <a:r>
              <a:rPr lang="en-US" altLang="zh-CN" sz="3200" b="1" dirty="0">
                <a:latin typeface="Calibri" panose="020F0502020204030204" pitchFamily="34" charset="0"/>
              </a:rPr>
              <a:t> </a:t>
            </a:r>
            <a:r>
              <a:rPr lang="en-US" altLang="zh-CN" sz="3200" dirty="0">
                <a:latin typeface="Calibri" panose="020F0502020204030204" pitchFamily="34" charset="0"/>
              </a:rPr>
              <a:t>learning skills. Under your</a:t>
            </a:r>
            <a:r>
              <a:rPr lang="en-US" altLang="zh-CN" sz="3200" b="1" u="sng" dirty="0">
                <a:latin typeface="Calibri" panose="020F0502020204030204" pitchFamily="34" charset="0"/>
              </a:rPr>
              <a:t> professional guidance,</a:t>
            </a:r>
            <a:r>
              <a:rPr lang="en-US" altLang="zh-CN" sz="3200" dirty="0">
                <a:latin typeface="Calibri" panose="020F0502020204030204" pitchFamily="34" charset="0"/>
              </a:rPr>
              <a:t> I </a:t>
            </a:r>
            <a:r>
              <a:rPr lang="en-US" altLang="zh-CN" sz="3200" dirty="0" smtClean="0">
                <a:latin typeface="Calibri" panose="020F0502020204030204" pitchFamily="34" charset="0"/>
              </a:rPr>
              <a:t>have made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unbelievable</a:t>
            </a:r>
            <a:r>
              <a:rPr lang="en-US" altLang="zh-CN" sz="3200" dirty="0">
                <a:latin typeface="Calibri" panose="020F0502020204030204" pitchFamily="34" charset="0"/>
              </a:rPr>
              <a:t> progress in English. </a:t>
            </a:r>
            <a:r>
              <a:rPr lang="en-US" altLang="zh-CN" sz="3200" b="1" u="sng" dirty="0">
                <a:latin typeface="Calibri" panose="020F0502020204030204" pitchFamily="34" charset="0"/>
              </a:rPr>
              <a:t>It’s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really </a:t>
            </a:r>
            <a:r>
              <a:rPr lang="en-US" altLang="zh-CN" sz="3200" b="1" u="sng" dirty="0">
                <a:latin typeface="Calibri" panose="020F0502020204030204" pitchFamily="34" charset="0"/>
              </a:rPr>
              <a:t>a pleasant surprise</a:t>
            </a:r>
            <a:r>
              <a:rPr lang="en-US" altLang="zh-CN" sz="3200" dirty="0">
                <a:latin typeface="Calibri" panose="020F0502020204030204" pitchFamily="34" charset="0"/>
              </a:rPr>
              <a:t> for me to even </a:t>
            </a:r>
            <a:r>
              <a:rPr lang="en-US" altLang="zh-CN" sz="3200" b="1" dirty="0">
                <a:latin typeface="Calibri" panose="020F0502020204030204" pitchFamily="34" charset="0"/>
              </a:rPr>
              <a:t>rank first</a:t>
            </a:r>
            <a:r>
              <a:rPr lang="en-US" altLang="zh-CN" sz="3200" dirty="0">
                <a:latin typeface="Calibri" panose="020F0502020204030204" pitchFamily="34" charset="0"/>
              </a:rPr>
              <a:t> in a recent English speech contest. Whenever I </a:t>
            </a:r>
            <a:r>
              <a:rPr lang="en-US" altLang="zh-CN" sz="3200" b="1" u="sng" dirty="0">
                <a:latin typeface="Calibri" panose="020F0502020204030204" pitchFamily="34" charset="0"/>
              </a:rPr>
              <a:t>encounter difficulties</a:t>
            </a:r>
            <a:r>
              <a:rPr lang="en-US" altLang="zh-CN" sz="3200" dirty="0">
                <a:latin typeface="Calibri" panose="020F0502020204030204" pitchFamily="34" charset="0"/>
              </a:rPr>
              <a:t>, you always cheer me up and help me out, </a:t>
            </a:r>
            <a:r>
              <a:rPr lang="en-US" altLang="zh-CN" sz="3200" b="1" u="sng" dirty="0">
                <a:latin typeface="Calibri" panose="020F0502020204030204" pitchFamily="34" charset="0"/>
              </a:rPr>
              <a:t>which fuels my enthusiasm</a:t>
            </a:r>
            <a:r>
              <a:rPr lang="en-US" altLang="zh-CN" sz="3200" dirty="0">
                <a:latin typeface="Calibri" panose="020F0502020204030204" pitchFamily="34" charset="0"/>
              </a:rPr>
              <a:t> for English and </a:t>
            </a:r>
            <a:r>
              <a:rPr lang="en-US" altLang="zh-CN" sz="3200" b="1" u="sng" dirty="0">
                <a:latin typeface="Calibri" panose="020F0502020204030204" pitchFamily="34" charset="0"/>
              </a:rPr>
              <a:t>promotes me to regain tremendous confidence</a:t>
            </a:r>
            <a:r>
              <a:rPr lang="en-US" altLang="zh-CN" sz="3200" dirty="0">
                <a:latin typeface="Calibri" panose="020F0502020204030204" pitchFamily="34" charset="0"/>
              </a:rPr>
              <a:t>. </a:t>
            </a:r>
            <a:r>
              <a:rPr lang="en-US" altLang="zh-CN" sz="3200" b="1" i="1" dirty="0">
                <a:latin typeface="Calibri" panose="020F0502020204030204" pitchFamily="34" charset="0"/>
              </a:rPr>
              <a:t>No words are strong enough to convey how grateful I am.</a:t>
            </a:r>
            <a:endParaRPr lang="en-US" altLang="zh-CN" sz="3200" b="1" i="1" dirty="0">
              <a:latin typeface="Calibri" panose="020F0502020204030204" pitchFamily="34" charset="0"/>
            </a:endParaRPr>
          </a:p>
          <a:p>
            <a:pPr algn="just"/>
            <a:r>
              <a:rPr lang="en-US" altLang="zh-CN" sz="3200" dirty="0">
                <a:latin typeface="Calibri" panose="020F0502020204030204" pitchFamily="34" charset="0"/>
              </a:rPr>
              <a:t>      Thanks again and wish you a pleasant journey home.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pPr algn="just"/>
            <a:r>
              <a:rPr lang="en-US" altLang="zh-CN" sz="3200" dirty="0">
                <a:latin typeface="Calibri" panose="020F0502020204030204" pitchFamily="34" charset="0"/>
              </a:rPr>
              <a:t>             							</a:t>
            </a:r>
            <a:r>
              <a:rPr lang="en-US" altLang="zh-CN" sz="3200" dirty="0" smtClean="0">
                <a:latin typeface="Calibri" panose="020F0502020204030204" pitchFamily="34" charset="0"/>
              </a:rPr>
              <a:t>             </a:t>
            </a:r>
            <a:endParaRPr lang="en-US" altLang="zh-CN" sz="3200" dirty="0"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10" name="矩形 9"/>
          <p:cNvSpPr/>
          <p:nvPr/>
        </p:nvSpPr>
        <p:spPr>
          <a:xfrm>
            <a:off x="635" y="207010"/>
            <a:ext cx="12191365" cy="5507990"/>
          </a:xfrm>
          <a:prstGeom prst="rect">
            <a:avLst/>
          </a:prstGeom>
          <a:ln w="38100">
            <a:solidFill>
              <a:srgbClr val="0F95D4"/>
            </a:solidFill>
            <a:prstDash val="lgDashDot"/>
          </a:ln>
        </p:spPr>
        <p:txBody>
          <a:bodyPr wrap="square">
            <a:spAutoFit/>
          </a:bodyPr>
          <a:lstStyle/>
          <a:p>
            <a:r>
              <a:rPr lang="en-US" altLang="zh-CN" sz="3200" dirty="0">
                <a:latin typeface="Calibri" panose="020F0502020204030204" pitchFamily="34" charset="0"/>
              </a:rPr>
              <a:t>Dear Alex,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r>
              <a:rPr lang="en-US" altLang="zh-CN" sz="3200" dirty="0" smtClean="0">
                <a:latin typeface="Calibri" panose="020F0502020204030204" pitchFamily="34" charset="0"/>
              </a:rPr>
              <a:t>   I’ve </a:t>
            </a:r>
            <a:r>
              <a:rPr lang="en-US" altLang="zh-CN" sz="3200" dirty="0">
                <a:latin typeface="Calibri" panose="020F0502020204030204" pitchFamily="34" charset="0"/>
              </a:rPr>
              <a:t>heard you’ll go back to your country and I’d like to thank you for your help with my English during your time in China.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r>
              <a:rPr lang="en-US" altLang="zh-CN" sz="3200" dirty="0" smtClean="0">
                <a:latin typeface="Calibri" panose="020F0502020204030204" pitchFamily="34" charset="0"/>
              </a:rPr>
              <a:t>    Our </a:t>
            </a:r>
            <a:r>
              <a:rPr lang="en-US" altLang="zh-CN" sz="3200" dirty="0">
                <a:latin typeface="Calibri" panose="020F0502020204030204" pitchFamily="34" charset="0"/>
              </a:rPr>
              <a:t>past conversations </a:t>
            </a:r>
            <a:r>
              <a:rPr lang="en-US" altLang="zh-CN" sz="3200" u="sng" dirty="0">
                <a:latin typeface="Calibri" panose="020F0502020204030204" pitchFamily="34" charset="0"/>
              </a:rPr>
              <a:t>not only</a:t>
            </a:r>
            <a:r>
              <a:rPr lang="en-US" altLang="zh-CN" sz="3200" dirty="0">
                <a:latin typeface="Calibri" panose="020F0502020204030204" pitchFamily="34" charset="0"/>
              </a:rPr>
              <a:t> </a:t>
            </a:r>
            <a:r>
              <a:rPr lang="en-US" altLang="zh-CN" sz="3200" b="1" u="sng" dirty="0">
                <a:latin typeface="Calibri" panose="020F0502020204030204" pitchFamily="34" charset="0"/>
              </a:rPr>
              <a:t>enhanced</a:t>
            </a:r>
            <a:r>
              <a:rPr lang="en-US" altLang="zh-CN" sz="3200" dirty="0">
                <a:latin typeface="Calibri" panose="020F0502020204030204" pitchFamily="34" charset="0"/>
              </a:rPr>
              <a:t> my oral skills, </a:t>
            </a:r>
            <a:r>
              <a:rPr lang="en-US" altLang="zh-CN" sz="3200" u="sng" dirty="0">
                <a:latin typeface="Calibri" panose="020F0502020204030204" pitchFamily="34" charset="0"/>
              </a:rPr>
              <a:t>but also</a:t>
            </a:r>
            <a:r>
              <a:rPr lang="en-US" altLang="zh-CN" sz="3200" dirty="0">
                <a:latin typeface="Calibri" panose="020F0502020204030204" pitchFamily="34" charset="0"/>
              </a:rPr>
              <a:t> taught me about your country’s </a:t>
            </a:r>
            <a:r>
              <a:rPr lang="en-US" altLang="zh-CN" sz="3200" b="1" u="sng" dirty="0">
                <a:latin typeface="Calibri" panose="020F0502020204030204" pitchFamily="34" charset="0"/>
              </a:rPr>
              <a:t>unique etiquette and culture</a:t>
            </a:r>
            <a:r>
              <a:rPr lang="en-US" altLang="zh-CN" sz="3200" dirty="0">
                <a:latin typeface="Calibri" panose="020F0502020204030204" pitchFamily="34" charset="0"/>
              </a:rPr>
              <a:t>. Furthermore, you have been a patient </a:t>
            </a:r>
            <a:r>
              <a:rPr lang="en-US" altLang="zh-CN" sz="3200" dirty="0" smtClean="0">
                <a:latin typeface="Calibri" panose="020F0502020204030204" pitchFamily="34" charset="0"/>
              </a:rPr>
              <a:t>teacher,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giving me </a:t>
            </a:r>
            <a:r>
              <a:rPr lang="en-US" altLang="zh-CN" sz="3200" b="1" u="sng" dirty="0">
                <a:latin typeface="Calibri" panose="020F0502020204030204" pitchFamily="34" charset="0"/>
              </a:rPr>
              <a:t>precious advice</a:t>
            </a:r>
            <a:r>
              <a:rPr lang="en-US" altLang="zh-CN" sz="3200" dirty="0">
                <a:latin typeface="Calibri" panose="020F0502020204030204" pitchFamily="34" charset="0"/>
              </a:rPr>
              <a:t> on how to improve my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academic performance</a:t>
            </a:r>
            <a:r>
              <a:rPr lang="en-US" altLang="zh-CN" sz="3200" dirty="0" smtClean="0">
                <a:latin typeface="Calibri" panose="020F0502020204030204" pitchFamily="34" charset="0"/>
              </a:rPr>
              <a:t> at </a:t>
            </a:r>
            <a:r>
              <a:rPr lang="en-US" altLang="zh-CN" sz="3200" dirty="0">
                <a:latin typeface="Calibri" panose="020F0502020204030204" pitchFamily="34" charset="0"/>
              </a:rPr>
              <a:t>school. I am now </a:t>
            </a:r>
            <a:r>
              <a:rPr lang="en-US" altLang="zh-CN" sz="3200" dirty="0" smtClean="0">
                <a:latin typeface="Calibri" panose="020F0502020204030204" pitchFamily="34" charset="0"/>
              </a:rPr>
              <a:t>more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passionate</a:t>
            </a:r>
            <a:r>
              <a:rPr lang="en-US" altLang="zh-CN" sz="3200" dirty="0">
                <a:latin typeface="Calibri" panose="020F0502020204030204" pitchFamily="34" charset="0"/>
              </a:rPr>
              <a:t> about English, as </a:t>
            </a:r>
            <a:r>
              <a:rPr lang="en-US" altLang="zh-CN" sz="3200" dirty="0" smtClean="0">
                <a:latin typeface="Calibri" panose="020F0502020204030204" pitchFamily="34" charset="0"/>
              </a:rPr>
              <a:t>  I’m</a:t>
            </a:r>
            <a:r>
              <a:rPr lang="en-US" altLang="zh-CN" sz="3200" dirty="0">
                <a:latin typeface="Calibri" panose="020F0502020204030204" pitchFamily="34" charset="0"/>
              </a:rPr>
              <a:t> </a:t>
            </a:r>
            <a:r>
              <a:rPr lang="en-US" altLang="zh-CN" sz="3200" b="1" u="sng" dirty="0">
                <a:latin typeface="Calibri" panose="020F0502020204030204" pitchFamily="34" charset="0"/>
              </a:rPr>
              <a:t>intrigued by</a:t>
            </a:r>
            <a:r>
              <a:rPr lang="en-US" altLang="zh-CN" sz="3200" dirty="0">
                <a:latin typeface="Calibri" panose="020F0502020204030204" pitchFamily="34" charset="0"/>
              </a:rPr>
              <a:t> your </a:t>
            </a:r>
            <a:r>
              <a:rPr lang="en-US" altLang="zh-CN" sz="3200" b="1" u="sng" dirty="0">
                <a:latin typeface="Calibri" panose="020F0502020204030204" pitchFamily="34" charset="0"/>
              </a:rPr>
              <a:t>amazing </a:t>
            </a:r>
            <a:r>
              <a:rPr lang="en-US" altLang="zh-CN" sz="3200" dirty="0">
                <a:latin typeface="Calibri" panose="020F0502020204030204" pitchFamily="34" charset="0"/>
              </a:rPr>
              <a:t>stories.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r>
              <a:rPr lang="en-US" altLang="zh-CN" sz="3200" b="1" dirty="0" smtClean="0">
                <a:latin typeface="Calibri" panose="020F0502020204030204" pitchFamily="34" charset="0"/>
              </a:rPr>
              <a:t>    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Have </a:t>
            </a:r>
            <a:r>
              <a:rPr lang="en-US" altLang="zh-CN" sz="3200" b="1" u="sng" dirty="0">
                <a:latin typeface="Calibri" panose="020F0502020204030204" pitchFamily="34" charset="0"/>
              </a:rPr>
              <a:t>a safe trip</a:t>
            </a:r>
            <a:r>
              <a:rPr lang="en-US" altLang="zh-CN" sz="3200" dirty="0">
                <a:latin typeface="Calibri" panose="020F0502020204030204" pitchFamily="34" charset="0"/>
              </a:rPr>
              <a:t> and 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may </a:t>
            </a:r>
            <a:r>
              <a:rPr lang="en-US" altLang="zh-CN" sz="3200" b="1" u="sng" dirty="0">
                <a:latin typeface="Calibri" panose="020F0502020204030204" pitchFamily="34" charset="0"/>
              </a:rPr>
              <a:t>you succeed in whatever you do</a:t>
            </a:r>
            <a:r>
              <a:rPr lang="en-US" altLang="zh-CN" sz="3200" dirty="0">
                <a:latin typeface="Calibri" panose="020F0502020204030204" pitchFamily="34" charset="0"/>
              </a:rPr>
              <a:t>.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r>
              <a:rPr lang="en-US" altLang="zh-CN" sz="3200" dirty="0" smtClean="0">
                <a:latin typeface="Calibri" panose="020F0502020204030204" pitchFamily="34" charset="0"/>
              </a:rPr>
              <a:t>     Best </a:t>
            </a:r>
            <a:r>
              <a:rPr lang="en-US" altLang="zh-CN" sz="3200" dirty="0">
                <a:latin typeface="Calibri" panose="020F0502020204030204" pitchFamily="34" charset="0"/>
              </a:rPr>
              <a:t>regards,</a:t>
            </a:r>
            <a:endParaRPr lang="en-US" altLang="zh-CN" sz="3200" dirty="0"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3" name="矩形 2"/>
          <p:cNvSpPr/>
          <p:nvPr/>
        </p:nvSpPr>
        <p:spPr>
          <a:xfrm>
            <a:off x="0" y="568325"/>
            <a:ext cx="12192635" cy="5077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</a:rPr>
              <a:t>How to Write </a:t>
            </a:r>
            <a:r>
              <a:rPr lang="en-US" altLang="zh-CN" sz="3600" b="1" dirty="0" smtClean="0">
                <a:latin typeface="Calibri" panose="020F0502020204030204" pitchFamily="34" charset="0"/>
              </a:rPr>
              <a:t>an Advice Letter</a:t>
            </a:r>
            <a:endParaRPr lang="en-US" altLang="zh-CN" sz="3600" b="1" dirty="0" smtClean="0">
              <a:latin typeface="Calibri" panose="020F0502020204030204" pitchFamily="34" charset="0"/>
            </a:endParaRPr>
          </a:p>
          <a:p>
            <a:r>
              <a:rPr lang="en-US" altLang="zh-CN" sz="3600" b="1" i="1" dirty="0" smtClean="0">
                <a:latin typeface="Calibri" panose="020F0502020204030204" pitchFamily="34" charset="0"/>
              </a:rPr>
              <a:t>Advice</a:t>
            </a:r>
            <a:endParaRPr lang="en-US" altLang="zh-CN" sz="3600" b="1" i="1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I strongly recommend that </a:t>
            </a:r>
            <a:r>
              <a:rPr lang="en-US" altLang="zh-CN" sz="3600" dirty="0" smtClean="0">
                <a:latin typeface="Calibri" panose="020F0502020204030204" pitchFamily="34" charset="0"/>
              </a:rPr>
              <a:t>...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r>
              <a:rPr lang="en-US" altLang="zh-CN" sz="3600" dirty="0" smtClean="0">
                <a:latin typeface="Calibri" panose="020F0502020204030204" pitchFamily="34" charset="0"/>
              </a:rPr>
              <a:t>If </a:t>
            </a:r>
            <a:r>
              <a:rPr lang="en-US" altLang="zh-CN" sz="3600" dirty="0">
                <a:latin typeface="Calibri" panose="020F0502020204030204" pitchFamily="34" charset="0"/>
              </a:rPr>
              <a:t>I were you I would </a:t>
            </a:r>
            <a:r>
              <a:rPr lang="en-US" altLang="zh-CN" sz="3600" dirty="0" smtClean="0">
                <a:latin typeface="Calibri" panose="020F0502020204030204" pitchFamily="34" charset="0"/>
              </a:rPr>
              <a:t>...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I would suggest that </a:t>
            </a:r>
            <a:r>
              <a:rPr lang="en-US" altLang="zh-CN" sz="3600" dirty="0" smtClean="0">
                <a:latin typeface="Calibri" panose="020F0502020204030204" pitchFamily="34" charset="0"/>
              </a:rPr>
              <a:t>...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Why don’t you </a:t>
            </a:r>
            <a:r>
              <a:rPr lang="en-US" altLang="zh-CN" sz="3600" dirty="0" smtClean="0">
                <a:latin typeface="Calibri" panose="020F0502020204030204" pitchFamily="34" charset="0"/>
              </a:rPr>
              <a:t>...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It would be a good idea to </a:t>
            </a:r>
            <a:r>
              <a:rPr lang="en-US" altLang="zh-CN" sz="3600" dirty="0" smtClean="0">
                <a:latin typeface="Calibri" panose="020F0502020204030204" pitchFamily="34" charset="0"/>
              </a:rPr>
              <a:t>...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The best advice I can give you is </a:t>
            </a:r>
            <a:r>
              <a:rPr lang="en-US" altLang="zh-CN" sz="3600" dirty="0" smtClean="0">
                <a:latin typeface="Calibri" panose="020F0502020204030204" pitchFamily="34" charset="0"/>
              </a:rPr>
              <a:t>...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What you should do is ...</a:t>
            </a:r>
            <a:endParaRPr lang="en-US" altLang="zh-CN" sz="3600" b="1" dirty="0" smtClean="0"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0" y="428625"/>
            <a:ext cx="12191365" cy="6000750"/>
          </a:xfrm>
          <a:prstGeom prst="rect">
            <a:avLst/>
          </a:prstGeom>
          <a:ln w="38100">
            <a:solidFill>
              <a:srgbClr val="0F95D4"/>
            </a:solidFill>
            <a:prstDash val="lgDashDot"/>
          </a:ln>
        </p:spPr>
        <p:txBody>
          <a:bodyPr wrap="square">
            <a:spAutoFit/>
          </a:bodyPr>
          <a:lstStyle/>
          <a:p>
            <a:r>
              <a:rPr lang="en-US" altLang="zh-CN" sz="3200" dirty="0">
                <a:latin typeface="Calibri" panose="020F0502020204030204" pitchFamily="34" charset="0"/>
              </a:rPr>
              <a:t>Dear Alex,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r>
              <a:rPr lang="en-US" altLang="zh-CN" sz="3200" b="1" dirty="0">
                <a:latin typeface="Calibri" panose="020F0502020204030204" pitchFamily="34" charset="0"/>
              </a:rPr>
              <a:t> </a:t>
            </a:r>
            <a:r>
              <a:rPr lang="en-US" altLang="zh-CN" sz="3200" b="1" dirty="0" smtClean="0">
                <a:latin typeface="Calibri" panose="020F0502020204030204" pitchFamily="34" charset="0"/>
              </a:rPr>
              <a:t>   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Your </a:t>
            </a:r>
            <a:r>
              <a:rPr lang="en-US" altLang="zh-CN" sz="3200" b="1" u="sng" dirty="0">
                <a:latin typeface="Calibri" panose="020F0502020204030204" pitchFamily="34" charset="0"/>
              </a:rPr>
              <a:t>stay here</a:t>
            </a:r>
            <a:r>
              <a:rPr lang="en-US" altLang="zh-CN" sz="3200" dirty="0">
                <a:latin typeface="Calibri" panose="020F0502020204030204" pitchFamily="34" charset="0"/>
              </a:rPr>
              <a:t> has </a:t>
            </a:r>
            <a:r>
              <a:rPr lang="en-US" altLang="zh-CN" sz="3200" dirty="0" smtClean="0">
                <a:latin typeface="Calibri" panose="020F0502020204030204" pitchFamily="34" charset="0"/>
              </a:rPr>
              <a:t>given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 </a:t>
            </a:r>
            <a:r>
              <a:rPr lang="en-US" altLang="zh-CN" sz="3200" b="1" u="sng" dirty="0">
                <a:latin typeface="Calibri" panose="020F0502020204030204" pitchFamily="34" charset="0"/>
              </a:rPr>
              <a:t>me a time </a:t>
            </a:r>
            <a:r>
              <a:rPr lang="en-US" altLang="zh-CN" sz="3200" dirty="0">
                <a:latin typeface="Calibri" panose="020F0502020204030204" pitchFamily="34" charset="0"/>
              </a:rPr>
              <a:t>so </a:t>
            </a:r>
            <a:r>
              <a:rPr lang="en-US" altLang="zh-CN" sz="3200" b="1" u="sng" dirty="0">
                <a:latin typeface="Calibri" panose="020F0502020204030204" pitchFamily="34" charset="0"/>
              </a:rPr>
              <a:t>joyful</a:t>
            </a:r>
            <a:r>
              <a:rPr lang="en-US" altLang="zh-CN" sz="3200" dirty="0">
                <a:latin typeface="Calibri" panose="020F0502020204030204" pitchFamily="34" charset="0"/>
              </a:rPr>
              <a:t> and </a:t>
            </a:r>
            <a:r>
              <a:rPr lang="en-US" altLang="zh-CN" sz="3200" b="1" u="sng" dirty="0">
                <a:latin typeface="Calibri" panose="020F0502020204030204" pitchFamily="34" charset="0"/>
              </a:rPr>
              <a:t>inspirational</a:t>
            </a:r>
            <a:r>
              <a:rPr lang="en-US" altLang="zh-CN" sz="3200" dirty="0">
                <a:latin typeface="Calibri" panose="020F0502020204030204" pitchFamily="34" charset="0"/>
              </a:rPr>
              <a:t> and it’s such a hard thing for me to</a:t>
            </a:r>
            <a:r>
              <a:rPr lang="en-US" altLang="zh-CN" sz="3200" b="1" u="sng" dirty="0">
                <a:latin typeface="Calibri" panose="020F0502020204030204" pitchFamily="34" charset="0"/>
              </a:rPr>
              <a:t> say/bid farewell</a:t>
            </a:r>
            <a:r>
              <a:rPr lang="en-US" altLang="zh-CN" sz="3200" dirty="0">
                <a:latin typeface="Calibri" panose="020F0502020204030204" pitchFamily="34" charset="0"/>
              </a:rPr>
              <a:t>.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r>
              <a:rPr lang="en-US" altLang="zh-CN" sz="3200" b="1" dirty="0" smtClean="0">
                <a:latin typeface="Calibri" panose="020F0502020204030204" pitchFamily="34" charset="0"/>
              </a:rPr>
              <a:t>    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Surely</a:t>
            </a:r>
            <a:r>
              <a:rPr lang="en-US" altLang="zh-CN" sz="3200" dirty="0">
                <a:latin typeface="Calibri" panose="020F0502020204030204" pitchFamily="34" charset="0"/>
              </a:rPr>
              <a:t>,</a:t>
            </a:r>
            <a:r>
              <a:rPr lang="en-US" altLang="zh-CN" sz="3200" b="1" u="sng" dirty="0">
                <a:latin typeface="Calibri" panose="020F0502020204030204" pitchFamily="34" charset="0"/>
              </a:rPr>
              <a:t> it’s</a:t>
            </a:r>
            <a:r>
              <a:rPr lang="en-US" altLang="zh-CN" sz="3200" dirty="0">
                <a:latin typeface="Calibri" panose="020F0502020204030204" pitchFamily="34" charset="0"/>
              </a:rPr>
              <a:t> your </a:t>
            </a:r>
            <a:r>
              <a:rPr lang="en-US" altLang="zh-CN" sz="3200" b="1" u="sng" dirty="0">
                <a:latin typeface="Calibri" panose="020F0502020204030204" pitchFamily="34" charset="0"/>
              </a:rPr>
              <a:t>encouragement and instruction</a:t>
            </a:r>
            <a:r>
              <a:rPr lang="en-US" altLang="zh-CN" sz="3200" dirty="0">
                <a:latin typeface="Calibri" panose="020F0502020204030204" pitchFamily="34" charset="0"/>
              </a:rPr>
              <a:t> </a:t>
            </a:r>
            <a:r>
              <a:rPr lang="en-US" altLang="zh-CN" sz="3200" b="1" u="sng" dirty="0" err="1">
                <a:latin typeface="Calibri" panose="020F0502020204030204" pitchFamily="34" charset="0"/>
              </a:rPr>
              <a:t>that</a:t>
            </a:r>
            <a:r>
              <a:rPr lang="en-US" altLang="zh-CN" sz="3200" dirty="0" err="1">
                <a:latin typeface="Calibri" panose="020F0502020204030204" pitchFamily="34" charset="0"/>
              </a:rPr>
              <a:t>’ve</a:t>
            </a:r>
            <a:r>
              <a:rPr lang="en-US" altLang="zh-CN" sz="3200" dirty="0">
                <a:latin typeface="Calibri" panose="020F0502020204030204" pitchFamily="34" charset="0"/>
              </a:rPr>
              <a:t> helped improve my </a:t>
            </a:r>
            <a:r>
              <a:rPr lang="en-US" altLang="zh-CN" sz="3200" dirty="0" smtClean="0">
                <a:latin typeface="Calibri" panose="020F0502020204030204" pitchFamily="34" charset="0"/>
              </a:rPr>
              <a:t>spoken English, </a:t>
            </a:r>
            <a:r>
              <a:rPr lang="en-US" altLang="zh-CN" sz="3200" dirty="0">
                <a:latin typeface="Calibri" panose="020F0502020204030204" pitchFamily="34" charset="0"/>
              </a:rPr>
              <a:t>which </a:t>
            </a:r>
            <a:r>
              <a:rPr lang="en-US" altLang="zh-CN" sz="3200" dirty="0" smtClean="0">
                <a:latin typeface="Calibri" panose="020F0502020204030204" pitchFamily="34" charset="0"/>
              </a:rPr>
              <a:t>used to be a barrier to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 hinder</a:t>
            </a:r>
            <a:r>
              <a:rPr lang="en-US" altLang="zh-CN" sz="3200" dirty="0" smtClean="0">
                <a:latin typeface="Calibri" panose="020F0502020204030204" pitchFamily="34" charset="0"/>
              </a:rPr>
              <a:t> me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from</a:t>
            </a:r>
            <a:r>
              <a:rPr lang="en-US" altLang="zh-CN" sz="3200" dirty="0" smtClean="0">
                <a:latin typeface="Calibri" panose="020F0502020204030204" pitchFamily="34" charset="0"/>
              </a:rPr>
              <a:t> communicating with others freely. </a:t>
            </a:r>
            <a:r>
              <a:rPr lang="en-US" altLang="zh-CN" sz="3200" dirty="0">
                <a:latin typeface="Calibri" panose="020F0502020204030204" pitchFamily="34" charset="0"/>
              </a:rPr>
              <a:t>Also, your 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abundant knowledge of various </a:t>
            </a:r>
            <a:r>
              <a:rPr lang="en-US" altLang="zh-CN" sz="3200" b="1" u="sng" dirty="0">
                <a:latin typeface="Calibri" panose="020F0502020204030204" pitchFamily="34" charset="0"/>
              </a:rPr>
              <a:t>cultures</a:t>
            </a:r>
            <a:r>
              <a:rPr lang="en-US" altLang="zh-CN" sz="3200" dirty="0">
                <a:latin typeface="Calibri" panose="020F0502020204030204" pitchFamily="34" charset="0"/>
              </a:rPr>
              <a:t> just 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inspire </a:t>
            </a:r>
            <a:r>
              <a:rPr lang="en-US" altLang="zh-CN" sz="3200" dirty="0" smtClean="0">
                <a:latin typeface="Calibri" panose="020F0502020204030204" pitchFamily="34" charset="0"/>
              </a:rPr>
              <a:t>me </a:t>
            </a:r>
            <a:r>
              <a:rPr lang="en-US" altLang="zh-CN" sz="3200" dirty="0">
                <a:latin typeface="Calibri" panose="020F0502020204030204" pitchFamily="34" charset="0"/>
              </a:rPr>
              <a:t>to </a:t>
            </a:r>
            <a:r>
              <a:rPr lang="en-US" altLang="zh-CN" sz="3200" b="1" u="sng" dirty="0">
                <a:latin typeface="Calibri" panose="020F0502020204030204" pitchFamily="34" charset="0"/>
              </a:rPr>
              <a:t>embrace</a:t>
            </a:r>
            <a:r>
              <a:rPr lang="en-US" altLang="zh-CN" sz="3200" dirty="0">
                <a:latin typeface="Calibri" panose="020F0502020204030204" pitchFamily="34" charset="0"/>
              </a:rPr>
              <a:t> different people and ideas. Most important is that </a:t>
            </a:r>
            <a:r>
              <a:rPr lang="en-US" altLang="zh-CN" sz="3200" b="1" u="sng" dirty="0">
                <a:latin typeface="Calibri" panose="020F0502020204030204" pitchFamily="34" charset="0"/>
              </a:rPr>
              <a:t>lit by your optimism</a:t>
            </a:r>
            <a:r>
              <a:rPr lang="en-US" altLang="zh-CN" sz="3200" dirty="0">
                <a:latin typeface="Calibri" panose="020F0502020204030204" pitchFamily="34" charset="0"/>
              </a:rPr>
              <a:t>, I’ll always be ready to </a:t>
            </a:r>
            <a:r>
              <a:rPr lang="en-US" altLang="zh-CN" sz="3200" b="1" u="sng" dirty="0">
                <a:latin typeface="Calibri" panose="020F0502020204030204" pitchFamily="34" charset="0"/>
              </a:rPr>
              <a:t>face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future challenges bravely</a:t>
            </a:r>
            <a:r>
              <a:rPr lang="en-US" altLang="zh-CN" sz="3200" dirty="0" smtClean="0">
                <a:latin typeface="Calibri" panose="020F0502020204030204" pitchFamily="34" charset="0"/>
              </a:rPr>
              <a:t>.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r>
              <a:rPr lang="en-US" altLang="zh-CN" sz="3200" b="1" dirty="0" smtClean="0">
                <a:latin typeface="Calibri" panose="020F0502020204030204" pitchFamily="34" charset="0"/>
              </a:rPr>
              <a:t>     </a:t>
            </a:r>
            <a:r>
              <a:rPr lang="en-US" altLang="zh-CN" sz="3200" b="1" u="sng" dirty="0" smtClean="0">
                <a:latin typeface="Calibri" panose="020F0502020204030204" pitchFamily="34" charset="0"/>
              </a:rPr>
              <a:t>Long </a:t>
            </a:r>
            <a:r>
              <a:rPr lang="en-US" altLang="zh-CN" sz="3200" b="1" u="sng" dirty="0">
                <a:latin typeface="Calibri" panose="020F0502020204030204" pitchFamily="34" charset="0"/>
              </a:rPr>
              <a:t>distance separates no bosom friends</a:t>
            </a:r>
            <a:r>
              <a:rPr lang="en-US" altLang="zh-CN" sz="3200" dirty="0">
                <a:latin typeface="Calibri" panose="020F0502020204030204" pitchFamily="34" charset="0"/>
              </a:rPr>
              <a:t> and let’s </a:t>
            </a:r>
            <a:r>
              <a:rPr lang="en-US" altLang="zh-CN" sz="3200" b="1" u="sng" dirty="0">
                <a:latin typeface="Calibri" panose="020F0502020204030204" pitchFamily="34" charset="0"/>
              </a:rPr>
              <a:t>long for</a:t>
            </a:r>
            <a:r>
              <a:rPr lang="en-US" altLang="zh-CN" sz="3200" dirty="0">
                <a:latin typeface="Calibri" panose="020F0502020204030204" pitchFamily="34" charset="0"/>
              </a:rPr>
              <a:t> next get-together. Best wishes to you.</a:t>
            </a:r>
            <a:endParaRPr lang="en-US" altLang="zh-CN" sz="3200" dirty="0">
              <a:latin typeface="Calibri" panose="020F0502020204030204" pitchFamily="34" charset="0"/>
            </a:endParaRPr>
          </a:p>
          <a:p>
            <a:r>
              <a:rPr lang="en-US" altLang="zh-CN" sz="3200" dirty="0" smtClean="0">
                <a:latin typeface="Calibri" panose="020F0502020204030204" pitchFamily="34" charset="0"/>
              </a:rPr>
              <a:t>							     </a:t>
            </a:r>
            <a:endParaRPr lang="zh-CN" altLang="zh-CN" sz="3200" dirty="0"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1644650" y="1797050"/>
            <a:ext cx="1638300" cy="8299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试题</a:t>
            </a:r>
            <a:endParaRPr lang="en-US" altLang="zh-CN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0" y="712470"/>
            <a:ext cx="11998960" cy="481584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latin typeface="造字工房悦黑体验版细体" pitchFamily="50" charset="-122"/>
                <a:ea typeface="造字工房悦黑体验版细体" pitchFamily="50" charset="-122"/>
              </a:defRPr>
            </a:lvl1pPr>
          </a:lstStyle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假定你是李华，最近，你在英语学习上遇到一些困难。请给你的英国朋友Alex写一封邮件，向他求助。</a:t>
            </a:r>
            <a:endParaRPr lang="en-US" altLang="zh-CN" sz="3200" b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内容包括：</a:t>
            </a:r>
            <a:endParaRPr lang="en-US" altLang="zh-CN" sz="3200" b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1.你的困难；</a:t>
            </a:r>
            <a:endParaRPr lang="en-US" altLang="zh-CN" sz="3200" b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2.寻求帮助。</a:t>
            </a:r>
            <a:endParaRPr lang="en-US" altLang="zh-CN" sz="3200" b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注意:</a:t>
            </a:r>
            <a:endParaRPr lang="en-US" altLang="zh-CN" sz="3200" b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1.词数80左右；</a:t>
            </a:r>
            <a:endParaRPr lang="en-US" altLang="zh-CN" sz="3200" b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2.可以适当增加细节，以使行文连贯。</a:t>
            </a:r>
            <a:endParaRPr lang="en-US" altLang="zh-CN" sz="3200" b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5980" y="4107180"/>
            <a:ext cx="8037195" cy="2750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25365" t="45714" r="121" b="17279"/>
          <a:stretch>
            <a:fillRect/>
          </a:stretch>
        </p:blipFill>
        <p:spPr bwMode="auto">
          <a:xfrm>
            <a:off x="855663" y="0"/>
            <a:ext cx="3298825" cy="2444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 rot="5400000">
            <a:off x="1226345" y="522446"/>
            <a:ext cx="2557462" cy="3298825"/>
          </a:xfrm>
          <a:prstGeom prst="rect">
            <a:avLst/>
          </a:prstGeom>
          <a:solidFill>
            <a:schemeClr val="dk1">
              <a:alpha val="7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60450" y="2595880"/>
            <a:ext cx="3094038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000" b="1">
                <a:solidFill>
                  <a:schemeClr val="bg1"/>
                </a:solidFill>
                <a:latin typeface="Bahnschrift" panose="020B0502040204020203" charset="0"/>
                <a:ea typeface="造字工房悦黑体验版细体"/>
                <a:cs typeface="Bahnschrift" panose="020B0502040204020203" charset="0"/>
              </a:rPr>
              <a:t>Framework</a:t>
            </a:r>
            <a:endParaRPr lang="en-US" altLang="zh-CN" sz="4000" b="1">
              <a:solidFill>
                <a:schemeClr val="bg1"/>
              </a:solidFill>
              <a:latin typeface="Bahnschrift" panose="020B0502040204020203" charset="0"/>
              <a:ea typeface="造字工房悦黑体验版细体"/>
              <a:cs typeface="Bahnschrift" panose="020B05020402040202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36770" y="822960"/>
            <a:ext cx="175006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>
                <a:latin typeface="Bahnschrift" panose="020B0502040204020203" charset="0"/>
                <a:cs typeface="Bahnschrift" panose="020B0502040204020203" charset="0"/>
              </a:rPr>
              <a:t>Para 1:</a:t>
            </a:r>
            <a:endParaRPr lang="zh-CN" altLang="en-US" sz="3200" b="1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36770" y="2595880"/>
            <a:ext cx="176339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>
                <a:latin typeface="Bahnschrift" panose="020B0502040204020203" charset="0"/>
                <a:cs typeface="Bahnschrift" panose="020B0502040204020203" charset="0"/>
              </a:rPr>
              <a:t>Para 2:</a:t>
            </a:r>
            <a:endParaRPr lang="zh-CN" altLang="en-US" sz="3200" b="1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36770" y="3955415"/>
            <a:ext cx="176339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b="1">
                <a:latin typeface="Bahnschrift" panose="020B0502040204020203" charset="0"/>
                <a:cs typeface="Bahnschrift" panose="020B0502040204020203" charset="0"/>
              </a:rPr>
              <a:t>Para </a:t>
            </a:r>
            <a:r>
              <a:rPr lang="en-US" altLang="zh-CN" sz="3200" b="1">
                <a:latin typeface="Bahnschrift" panose="020B0502040204020203" charset="0"/>
                <a:cs typeface="Bahnschrift" panose="020B0502040204020203" charset="0"/>
              </a:rPr>
              <a:t>3</a:t>
            </a:r>
            <a:r>
              <a:rPr lang="zh-CN" altLang="en-US" sz="3200" b="1">
                <a:latin typeface="Bahnschrift" panose="020B0502040204020203" charset="0"/>
                <a:cs typeface="Bahnschrift" panose="020B0502040204020203" charset="0"/>
              </a:rPr>
              <a:t>:</a:t>
            </a:r>
            <a:endParaRPr lang="zh-CN" altLang="en-US" sz="3200" b="1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62675" y="822960"/>
            <a:ext cx="596519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1. 问候：</a:t>
            </a:r>
            <a:endParaRPr lang="zh-CN" altLang="en-US" sz="2800"/>
          </a:p>
          <a:p>
            <a:r>
              <a:rPr lang="zh-CN" altLang="en-US" sz="2800"/>
              <a:t>2. 背景：在英语学习上遇到一些困难</a:t>
            </a:r>
            <a:endParaRPr lang="zh-CN" altLang="en-US" sz="2800"/>
          </a:p>
          <a:p>
            <a:r>
              <a:rPr lang="zh-CN" altLang="en-US" sz="2800"/>
              <a:t>    目的：写一封邮件，向你求助</a:t>
            </a:r>
            <a:endParaRPr lang="zh-CN" altLang="en-US" sz="2800"/>
          </a:p>
        </p:txBody>
      </p:sp>
      <p:sp>
        <p:nvSpPr>
          <p:cNvPr id="11" name="文本框 10"/>
          <p:cNvSpPr txBox="1"/>
          <p:nvPr/>
        </p:nvSpPr>
        <p:spPr>
          <a:xfrm>
            <a:off x="6162675" y="2626360"/>
            <a:ext cx="46202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1. </a:t>
            </a:r>
            <a:r>
              <a:rPr lang="zh-CN" altLang="en-US" sz="2800">
                <a:solidFill>
                  <a:srgbClr val="0F95D4"/>
                </a:solidFill>
              </a:rPr>
              <a:t>你的困难1+ 你的困难2</a:t>
            </a:r>
            <a:endParaRPr lang="zh-CN" altLang="en-US" sz="2800">
              <a:solidFill>
                <a:srgbClr val="0F95D4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277610" y="3955415"/>
            <a:ext cx="254000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1. 表示感谢；</a:t>
            </a:r>
            <a:endParaRPr lang="zh-CN" altLang="en-US" sz="2800"/>
          </a:p>
          <a:p>
            <a:r>
              <a:rPr lang="zh-CN" altLang="en-US" sz="2800"/>
              <a:t>2. 期待回复。</a:t>
            </a:r>
            <a:endParaRPr lang="zh-CN" altLang="en-US" sz="280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9" grpId="0"/>
      <p:bldP spid="10" grpId="0"/>
      <p:bldP spid="11" grpId="0"/>
      <p:bldP spid="1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04" r="1524" b="16892"/>
          <a:stretch>
            <a:fillRect/>
          </a:stretch>
        </p:blipFill>
        <p:spPr bwMode="auto">
          <a:xfrm>
            <a:off x="0" y="5116513"/>
            <a:ext cx="12192000" cy="1741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3" t="2170" r="19283" b="11885"/>
          <a:stretch>
            <a:fillRect/>
          </a:stretch>
        </p:blipFill>
        <p:spPr bwMode="auto">
          <a:xfrm>
            <a:off x="360998" y="15091"/>
            <a:ext cx="3298825" cy="2904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 rot="5400000">
            <a:off x="731680" y="392906"/>
            <a:ext cx="2557462" cy="3298825"/>
          </a:xfrm>
          <a:prstGeom prst="rect">
            <a:avLst/>
          </a:prstGeom>
          <a:solidFill>
            <a:schemeClr val="dk1">
              <a:alpha val="7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72515" y="1569085"/>
            <a:ext cx="1746885" cy="76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4400" b="1">
                <a:solidFill>
                  <a:schemeClr val="bg1"/>
                </a:solidFill>
                <a:latin typeface="Bahnschrift" panose="020B0502040204020203" charset="0"/>
                <a:ea typeface="造字工房悦黑体验版细体"/>
                <a:cs typeface="Bahnschrift" panose="020B0502040204020203" charset="0"/>
              </a:rPr>
              <a:t>Para 1</a:t>
            </a:r>
            <a:endParaRPr lang="en-US" altLang="zh-CN" sz="4400" b="1">
              <a:solidFill>
                <a:schemeClr val="bg1"/>
              </a:solidFill>
              <a:latin typeface="Bahnschrift" panose="020B0502040204020203" charset="0"/>
              <a:ea typeface="造字工房悦黑体验版细体"/>
              <a:cs typeface="Bahnschrift" panose="020B05020402040202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56760" y="953770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 问候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86300" y="1753870"/>
            <a:ext cx="64738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3200">
                <a:latin typeface="Bahnschrift" panose="020B0502040204020203" charset="0"/>
                <a:cs typeface="Bahnschrift" panose="020B0502040204020203" charset="0"/>
              </a:rPr>
              <a:t> </a:t>
            </a:r>
            <a:r>
              <a:rPr lang="zh-CN" altLang="en-US" sz="3200">
                <a:latin typeface="Bahnschrift" panose="020B0502040204020203" charset="0"/>
                <a:cs typeface="Bahnschrift" panose="020B0502040204020203" charset="0"/>
              </a:rPr>
              <a:t>How is everything going with you?</a:t>
            </a:r>
            <a:endParaRPr lang="zh-CN" altLang="en-US" sz="32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86300" y="2745740"/>
            <a:ext cx="647319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3200">
                <a:latin typeface="Bahnschrift" panose="020B0502040204020203" charset="0"/>
                <a:cs typeface="Bahnschrift" panose="020B0502040204020203" charset="0"/>
              </a:rPr>
              <a:t> </a:t>
            </a:r>
            <a:r>
              <a:rPr lang="zh-CN" altLang="en-US" sz="3200">
                <a:latin typeface="Bahnschrift" panose="020B0502040204020203" charset="0"/>
                <a:cs typeface="Bahnschrift" panose="020B0502040204020203" charset="0"/>
              </a:rPr>
              <a:t>How are things going with you?</a:t>
            </a:r>
            <a:endParaRPr lang="zh-CN" altLang="en-US" sz="32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86300" y="3439160"/>
            <a:ext cx="493331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3200">
                <a:latin typeface="Bahnschrift" panose="020B0502040204020203" charset="0"/>
                <a:cs typeface="Bahnschrift" panose="020B0502040204020203" charset="0"/>
              </a:rPr>
              <a:t> </a:t>
            </a:r>
            <a:r>
              <a:rPr lang="zh-CN" altLang="en-US" sz="3200">
                <a:latin typeface="Bahnschrift" panose="020B0502040204020203" charset="0"/>
                <a:cs typeface="Bahnschrift" panose="020B0502040204020203" charset="0"/>
              </a:rPr>
              <a:t>How are you doing?</a:t>
            </a:r>
            <a:endParaRPr lang="zh-CN" altLang="en-US" sz="3200">
              <a:latin typeface="Bahnschrift" panose="020B0502040204020203" charset="0"/>
              <a:cs typeface="Bahnschrift" panose="020B0502040204020203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04" r="1524" b="16892"/>
          <a:stretch>
            <a:fillRect/>
          </a:stretch>
        </p:blipFill>
        <p:spPr bwMode="auto">
          <a:xfrm>
            <a:off x="0" y="5116513"/>
            <a:ext cx="12192000" cy="1741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3" t="2170" r="19283" b="11885"/>
          <a:stretch>
            <a:fillRect/>
          </a:stretch>
        </p:blipFill>
        <p:spPr bwMode="auto">
          <a:xfrm>
            <a:off x="360998" y="15091"/>
            <a:ext cx="3298825" cy="2904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 rot="5400000">
            <a:off x="731680" y="392906"/>
            <a:ext cx="2557462" cy="3298825"/>
          </a:xfrm>
          <a:prstGeom prst="rect">
            <a:avLst/>
          </a:prstGeom>
          <a:solidFill>
            <a:schemeClr val="dk1">
              <a:alpha val="7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72515" y="1569085"/>
            <a:ext cx="1746885" cy="76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4400" b="1">
                <a:solidFill>
                  <a:schemeClr val="bg1"/>
                </a:solidFill>
                <a:latin typeface="Bahnschrift" panose="020B0502040204020203" charset="0"/>
                <a:ea typeface="造字工房悦黑体验版细体"/>
                <a:cs typeface="Bahnschrift" panose="020B0502040204020203" charset="0"/>
              </a:rPr>
              <a:t>Para 1</a:t>
            </a:r>
            <a:endParaRPr lang="en-US" altLang="zh-CN" sz="4400" b="1">
              <a:solidFill>
                <a:schemeClr val="bg1"/>
              </a:solidFill>
              <a:latin typeface="Bahnschrift" panose="020B0502040204020203" charset="0"/>
              <a:ea typeface="造字工房悦黑体验版细体"/>
              <a:cs typeface="Bahnschrift" panose="020B05020402040202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0375" y="3749675"/>
            <a:ext cx="297053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 背景+目的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63645" y="559435"/>
            <a:ext cx="80270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2400">
                <a:latin typeface="Bahnschrift" panose="020B0502040204020203" charset="0"/>
                <a:cs typeface="Bahnschrift" panose="020B0502040204020203" charset="0"/>
              </a:rPr>
              <a:t> </a:t>
            </a:r>
            <a:r>
              <a:rPr lang="en-US" altLang="zh-CN" sz="2400" dirty="0" smtClean="0">
                <a:latin typeface="Bahnschrift" panose="020B0502040204020203" charset="0"/>
                <a:cs typeface="Bahnschrift" panose="020B0502040204020203" charset="0"/>
                <a:sym typeface="+mn-ea"/>
              </a:rPr>
              <a:t>I </a:t>
            </a:r>
            <a:r>
              <a:rPr lang="en-US" altLang="zh-CN" sz="2400" dirty="0" smtClean="0">
                <a:solidFill>
                  <a:srgbClr val="FF0000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find it difficult/challenging/demanding</a:t>
            </a:r>
            <a:r>
              <a:rPr lang="en-US" altLang="zh-CN" sz="2400" dirty="0" smtClean="0">
                <a:latin typeface="Bahnschrift" panose="020B0502040204020203" charset="0"/>
                <a:cs typeface="Bahnschrift" panose="020B0502040204020203" charset="0"/>
                <a:sym typeface="+mn-ea"/>
              </a:rPr>
              <a:t> to learn English well. So I’m writing to ask you for help.</a:t>
            </a:r>
            <a:endParaRPr lang="zh-CN" altLang="en-US" sz="24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53485" y="1537970"/>
            <a:ext cx="841184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2400">
                <a:latin typeface="Bahnschrift" panose="020B0502040204020203" charset="0"/>
                <a:cs typeface="Bahnschrift" panose="020B0502040204020203" charset="0"/>
              </a:rPr>
              <a:t> 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I </a:t>
            </a:r>
            <a:r>
              <a:rPr lang="zh-CN" altLang="en-US" sz="2400">
                <a:solidFill>
                  <a:srgbClr val="FF0000"/>
                </a:solidFill>
                <a:latin typeface="Bahnschrift" panose="020B0502040204020203" charset="0"/>
                <a:cs typeface="Bahnschrift" panose="020B0502040204020203" charset="0"/>
              </a:rPr>
              <a:t>find it really a challenge/headache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 for me to learn English well. So </a:t>
            </a:r>
            <a:r>
              <a:rPr lang="zh-CN" altLang="en-US" sz="2400">
                <a:solidFill>
                  <a:srgbClr val="FF0000"/>
                </a:solidFill>
                <a:latin typeface="Bahnschrift" panose="020B0502040204020203" charset="0"/>
                <a:cs typeface="Bahnschrift" panose="020B0502040204020203" charset="0"/>
              </a:rPr>
              <a:t>I'd like to turn to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 for help and guidance.</a:t>
            </a:r>
            <a:endParaRPr lang="zh-CN" altLang="en-US" sz="24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85235" y="2526665"/>
            <a:ext cx="8134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2400">
                <a:latin typeface="Bahnschrift" panose="020B0502040204020203" charset="0"/>
                <a:cs typeface="Bahnschrift" panose="020B0502040204020203" charset="0"/>
              </a:rPr>
              <a:t> 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I </a:t>
            </a:r>
            <a:r>
              <a:rPr lang="zh-CN" altLang="en-US" sz="2400">
                <a:solidFill>
                  <a:srgbClr val="FF0000"/>
                </a:solidFill>
                <a:latin typeface="Bahnschrift" panose="020B0502040204020203" charset="0"/>
                <a:cs typeface="Bahnschrift" panose="020B0502040204020203" charset="0"/>
              </a:rPr>
              <a:t>have problems with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 my English learning, and would like to have your advice to help me out.</a:t>
            </a:r>
            <a:endParaRPr lang="zh-CN" altLang="en-US" sz="24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745230" y="3485515"/>
            <a:ext cx="856234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2400">
                <a:latin typeface="Bahnschrift" panose="020B0502040204020203" charset="0"/>
                <a:cs typeface="Bahnschrift" panose="020B0502040204020203" charset="0"/>
              </a:rPr>
              <a:t> 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These days I </a:t>
            </a:r>
            <a:r>
              <a:rPr lang="zh-CN" altLang="en-US" sz="2400">
                <a:solidFill>
                  <a:srgbClr val="FF0000"/>
                </a:solidFill>
                <a:latin typeface="Bahnschrift" panose="020B0502040204020203" charset="0"/>
                <a:cs typeface="Bahnschrift" panose="020B0502040204020203" charset="0"/>
              </a:rPr>
              <a:t>have been struggling with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 my English learning. Therefore, I </a:t>
            </a:r>
            <a:r>
              <a:rPr lang="zh-CN" altLang="en-US" sz="2400">
                <a:solidFill>
                  <a:srgbClr val="FF0000"/>
                </a:solidFill>
                <a:latin typeface="Bahnschrift" panose="020B0502040204020203" charset="0"/>
                <a:cs typeface="Bahnschrift" panose="020B0502040204020203" charset="0"/>
              </a:rPr>
              <a:t>badly need 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your help.</a:t>
            </a:r>
            <a:endParaRPr lang="zh-CN" altLang="en-US" sz="24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63315" y="4395470"/>
            <a:ext cx="859282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2400">
                <a:latin typeface="Bahnschrift" panose="020B0502040204020203" charset="0"/>
                <a:cs typeface="Bahnschrift" panose="020B0502040204020203" charset="0"/>
              </a:rPr>
              <a:t> 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Faced with the challenge of learning English well, </a:t>
            </a:r>
            <a:r>
              <a:rPr lang="zh-CN" altLang="en-US" sz="2400">
                <a:solidFill>
                  <a:srgbClr val="FF0000"/>
                </a:solidFill>
                <a:latin typeface="Bahnschrift" panose="020B0502040204020203" charset="0"/>
                <a:cs typeface="Bahnschrift" panose="020B0502040204020203" charset="0"/>
              </a:rPr>
              <a:t>I'm writing  for your generous help and assistance.</a:t>
            </a:r>
            <a:endParaRPr lang="zh-CN" altLang="en-US" sz="2400">
              <a:solidFill>
                <a:srgbClr val="FF0000"/>
              </a:solidFill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674745" y="5387340"/>
            <a:ext cx="822452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2400">
                <a:latin typeface="Bahnschrift" panose="020B0502040204020203" charset="0"/>
                <a:cs typeface="Bahnschrift" panose="020B0502040204020203" charset="0"/>
              </a:rPr>
              <a:t> 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I'm writing  to </a:t>
            </a:r>
            <a:r>
              <a:rPr lang="zh-CN" altLang="en-US" sz="2400">
                <a:solidFill>
                  <a:srgbClr val="FF0000"/>
                </a:solidFill>
                <a:latin typeface="Bahnschrift" panose="020B0502040204020203" charset="0"/>
                <a:cs typeface="Bahnschrift" panose="020B0502040204020203" charset="0"/>
              </a:rPr>
              <a:t>ask you to do me a favor with</a:t>
            </a:r>
            <a:r>
              <a:rPr lang="zh-CN" altLang="en-US" sz="2400">
                <a:latin typeface="Bahnschrift" panose="020B0502040204020203" charset="0"/>
                <a:cs typeface="Bahnschrift" panose="020B0502040204020203" charset="0"/>
              </a:rPr>
              <a:t> my English learning. </a:t>
            </a:r>
            <a:endParaRPr lang="zh-CN" altLang="en-US" sz="2400">
              <a:latin typeface="Bahnschrift" panose="020B0502040204020203" charset="0"/>
              <a:cs typeface="Bahnschrift" panose="020B0502040204020203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  <p:bldP spid="8" grpId="0"/>
      <p:bldP spid="11" grpId="0"/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04" r="1524" b="16892"/>
          <a:stretch>
            <a:fillRect/>
          </a:stretch>
        </p:blipFill>
        <p:spPr bwMode="auto">
          <a:xfrm>
            <a:off x="360680" y="3321050"/>
            <a:ext cx="3299460" cy="17411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3" t="2170" r="19283" b="11885"/>
          <a:stretch>
            <a:fillRect/>
          </a:stretch>
        </p:blipFill>
        <p:spPr bwMode="auto">
          <a:xfrm>
            <a:off x="360998" y="15091"/>
            <a:ext cx="3298825" cy="2904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 rot="5400000">
            <a:off x="731680" y="392906"/>
            <a:ext cx="2557462" cy="3298825"/>
          </a:xfrm>
          <a:prstGeom prst="rect">
            <a:avLst/>
          </a:prstGeom>
          <a:solidFill>
            <a:schemeClr val="dk1">
              <a:alpha val="7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72515" y="1569085"/>
            <a:ext cx="2110105" cy="76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4400" b="1">
                <a:solidFill>
                  <a:schemeClr val="bg1"/>
                </a:solidFill>
                <a:latin typeface="Bahnschrift" panose="020B0502040204020203" charset="0"/>
                <a:ea typeface="造字工房悦黑体验版细体"/>
                <a:cs typeface="Bahnschrift" panose="020B0502040204020203" charset="0"/>
              </a:rPr>
              <a:t>Para 2</a:t>
            </a:r>
            <a:endParaRPr lang="en-US" altLang="zh-CN" sz="4400" b="1">
              <a:solidFill>
                <a:schemeClr val="bg1"/>
              </a:solidFill>
              <a:latin typeface="Bahnschrift" panose="020B0502040204020203" charset="0"/>
              <a:ea typeface="造字工房悦黑体验版细体"/>
              <a:cs typeface="Bahnschrift" panose="020B05020402040202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02150" y="668020"/>
            <a:ext cx="456311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你的困难 </a:t>
            </a:r>
            <a:endParaRPr sz="36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47210" y="2397760"/>
            <a:ext cx="58039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sz="2800" b="1">
                <a:solidFill>
                  <a:srgbClr val="FEC3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charset="0"/>
                <a:cs typeface="Bahnschrift" panose="020B0502040204020203" charset="0"/>
              </a:rPr>
              <a:t>Possible difficulties/ challenges：</a:t>
            </a:r>
            <a:endParaRPr sz="2800" b="1">
              <a:solidFill>
                <a:srgbClr val="FEC3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123055" y="3148330"/>
            <a:ext cx="68922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sz="2800">
                <a:latin typeface="Bahnschrift" panose="020B0502040204020203" charset="0"/>
                <a:cs typeface="Bahnschrift" panose="020B0502040204020203" charset="0"/>
              </a:rPr>
              <a:t>1. memorize words– poor vocabulary</a:t>
            </a:r>
            <a:endParaRPr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buFont typeface="Wingdings" panose="05000000000000000000" charset="0"/>
              <a:buNone/>
            </a:pPr>
            <a:r>
              <a:rPr sz="2800">
                <a:latin typeface="Bahnschrift" panose="020B0502040204020203" charset="0"/>
                <a:cs typeface="Bahnschrift" panose="020B0502040204020203" charset="0"/>
              </a:rPr>
              <a:t>2. communicate with native speakers</a:t>
            </a:r>
            <a:endParaRPr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buFont typeface="Wingdings" panose="05000000000000000000" charset="0"/>
              <a:buNone/>
            </a:pPr>
            <a:r>
              <a:rPr sz="2800">
                <a:latin typeface="Bahnschrift" panose="020B0502040204020203" charset="0"/>
                <a:cs typeface="Bahnschrift" panose="020B0502040204020203" charset="0"/>
              </a:rPr>
              <a:t>3. writing skills</a:t>
            </a:r>
            <a:endParaRPr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buFont typeface="Wingdings" panose="05000000000000000000" charset="0"/>
              <a:buNone/>
            </a:pPr>
            <a:r>
              <a:rPr sz="2800">
                <a:latin typeface="Bahnschrift" panose="020B0502040204020203" charset="0"/>
                <a:cs typeface="Bahnschrift" panose="020B0502040204020203" charset="0"/>
              </a:rPr>
              <a:t>4. academic performance in English</a:t>
            </a:r>
            <a:endParaRPr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buFont typeface="Wingdings" panose="05000000000000000000" charset="0"/>
              <a:buNone/>
            </a:pPr>
            <a:r>
              <a:rPr sz="2800">
                <a:latin typeface="Bahnschrift" panose="020B0502040204020203" charset="0"/>
                <a:cs typeface="Bahnschrift" panose="020B0502040204020203" charset="0"/>
              </a:rPr>
              <a:t>5. essay writing</a:t>
            </a:r>
            <a:endParaRPr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buFont typeface="Wingdings" panose="05000000000000000000" charset="0"/>
              <a:buNone/>
            </a:pPr>
            <a:r>
              <a:rPr sz="2800">
                <a:latin typeface="Bahnschrift" panose="020B0502040204020203" charset="0"/>
                <a:cs typeface="Bahnschrift" panose="020B0502040204020203" charset="0"/>
              </a:rPr>
              <a:t>6. ...</a:t>
            </a:r>
            <a:endParaRPr sz="28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680835" y="538480"/>
            <a:ext cx="5031740" cy="1764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 一般只写两个困难；</a:t>
            </a:r>
            <a:endParaRPr sz="3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 应该围绕“英语学习”来展开</a:t>
            </a:r>
            <a:r>
              <a:rPr lang="zh-CN" sz="3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320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04" r="1524" b="16892"/>
          <a:stretch>
            <a:fillRect/>
          </a:stretch>
        </p:blipFill>
        <p:spPr bwMode="auto">
          <a:xfrm>
            <a:off x="360680" y="3321050"/>
            <a:ext cx="3299460" cy="17411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3" t="2170" r="19283" b="11885"/>
          <a:stretch>
            <a:fillRect/>
          </a:stretch>
        </p:blipFill>
        <p:spPr bwMode="auto">
          <a:xfrm>
            <a:off x="360998" y="15091"/>
            <a:ext cx="3298825" cy="2904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 rot="5400000">
            <a:off x="731680" y="392906"/>
            <a:ext cx="2557462" cy="3298825"/>
          </a:xfrm>
          <a:prstGeom prst="rect">
            <a:avLst/>
          </a:prstGeom>
          <a:solidFill>
            <a:schemeClr val="dk1">
              <a:alpha val="7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72515" y="1569085"/>
            <a:ext cx="2110105" cy="76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4400" b="1">
                <a:solidFill>
                  <a:schemeClr val="bg1"/>
                </a:solidFill>
                <a:latin typeface="Bahnschrift" panose="020B0502040204020203" charset="0"/>
                <a:ea typeface="造字工房悦黑体验版细体"/>
                <a:cs typeface="Bahnschrift" panose="020B0502040204020203" charset="0"/>
              </a:rPr>
              <a:t>Para 2</a:t>
            </a:r>
            <a:endParaRPr lang="en-US" altLang="zh-CN" sz="4400" b="1">
              <a:solidFill>
                <a:schemeClr val="bg1"/>
              </a:solidFill>
              <a:latin typeface="Bahnschrift" panose="020B0502040204020203" charset="0"/>
              <a:ea typeface="造字工房悦黑体验版细体"/>
              <a:cs typeface="Bahnschrift" panose="020B05020402040202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08195" y="763905"/>
            <a:ext cx="262763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你的困难 </a:t>
            </a:r>
            <a:endParaRPr sz="36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08195" y="2294890"/>
            <a:ext cx="7019925" cy="29686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 本段落建议采用“总-分”或者“总-分-总”结构, 用3-4句话完成。</a:t>
            </a:r>
            <a:endParaRPr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</a:t>
            </a:r>
            <a:endParaRPr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 用定语从句、非谓语动词做状语、状语从句等拓展句子结构的丰富性，从原因、目的、结果等角度来拓展表达的宽度和深度。</a:t>
            </a:r>
            <a:endParaRPr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608195" y="1676400"/>
            <a:ext cx="341947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sz="2800" b="1">
                <a:solidFill>
                  <a:srgbClr val="FEC3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charset="0"/>
                <a:cs typeface="Bahnschrift" panose="020B0502040204020203" charset="0"/>
              </a:rPr>
              <a:t>Tips（表达拓展）</a:t>
            </a:r>
            <a:endParaRPr sz="2800" b="1">
              <a:solidFill>
                <a:srgbClr val="FEC3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charset="0"/>
              <a:cs typeface="Bahnschrift" panose="020B0502040204020203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04" r="1524" b="16892"/>
          <a:stretch>
            <a:fillRect/>
          </a:stretch>
        </p:blipFill>
        <p:spPr bwMode="auto">
          <a:xfrm>
            <a:off x="360680" y="3321050"/>
            <a:ext cx="3299460" cy="17411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3" t="2170" r="19283" b="11885"/>
          <a:stretch>
            <a:fillRect/>
          </a:stretch>
        </p:blipFill>
        <p:spPr bwMode="auto">
          <a:xfrm>
            <a:off x="360998" y="15091"/>
            <a:ext cx="3298825" cy="2904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 rot="5400000">
            <a:off x="731680" y="392906"/>
            <a:ext cx="2557462" cy="3298825"/>
          </a:xfrm>
          <a:prstGeom prst="rect">
            <a:avLst/>
          </a:prstGeom>
          <a:solidFill>
            <a:schemeClr val="dk1">
              <a:alpha val="7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72515" y="1569085"/>
            <a:ext cx="2110105" cy="76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4400" b="1">
                <a:solidFill>
                  <a:schemeClr val="bg1"/>
                </a:solidFill>
                <a:latin typeface="Bahnschrift" panose="020B0502040204020203" charset="0"/>
                <a:ea typeface="造字工房悦黑体验版细体"/>
                <a:cs typeface="Bahnschrift" panose="020B0502040204020203" charset="0"/>
              </a:rPr>
              <a:t>Para 2</a:t>
            </a:r>
            <a:endParaRPr lang="en-US" altLang="zh-CN" sz="4400" b="1">
              <a:solidFill>
                <a:schemeClr val="bg1"/>
              </a:solidFill>
              <a:latin typeface="Bahnschrift" panose="020B0502040204020203" charset="0"/>
              <a:ea typeface="造字工房悦黑体验版细体"/>
              <a:cs typeface="Bahnschrift" panose="020B05020402040202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4305" y="15240"/>
            <a:ext cx="262763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你的困难 </a:t>
            </a:r>
            <a:endParaRPr sz="36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810000" y="448310"/>
            <a:ext cx="775017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lang="zh-CN" altLang="en-US" sz="2800" b="1">
                <a:latin typeface="Bahnschrift" panose="020B0502040204020203" charset="0"/>
                <a:cs typeface="Bahnschrift" panose="020B0502040204020203" charset="0"/>
              </a:rPr>
              <a:t>①</a:t>
            </a:r>
            <a:r>
              <a:rPr lang="en-US" altLang="zh-CN" sz="2800">
                <a:latin typeface="Bahnschrift" panose="020B0502040204020203" charset="0"/>
                <a:cs typeface="Bahnschrift" panose="020B0502040204020203" charset="0"/>
              </a:rPr>
              <a:t>  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I have difficulty in remembering English words, which accounts for my limited vocabulary. 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810000" y="1831975"/>
            <a:ext cx="775017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②</a:t>
            </a:r>
            <a:r>
              <a:rPr lang="en-US" altLang="zh-CN" sz="2800">
                <a:latin typeface="Bahnschrift" panose="020B0502040204020203" charset="0"/>
                <a:cs typeface="Bahnschrift" panose="020B0502040204020203" charset="0"/>
              </a:rPr>
              <a:t>  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I often fail to manage the proper use of English words, putting me in an embarrassing situation.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660140" y="3321050"/>
            <a:ext cx="801941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③</a:t>
            </a:r>
            <a:r>
              <a:rPr lang="en-US" altLang="zh-CN" sz="2800">
                <a:latin typeface="Bahnschrift" panose="020B0502040204020203" charset="0"/>
                <a:cs typeface="Bahnschrift" panose="020B0502040204020203" charset="0"/>
              </a:rPr>
              <a:t>  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Though having learned English for years, I find that communicating with native speakers in English remains a big headache to me.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810000" y="4704715"/>
            <a:ext cx="809244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④</a:t>
            </a:r>
            <a:r>
              <a:rPr lang="en-US" altLang="zh-CN" sz="2800">
                <a:latin typeface="Bahnschrift" panose="020B0502040204020203" charset="0"/>
                <a:cs typeface="Bahnschrift" panose="020B0502040204020203" charset="0"/>
              </a:rPr>
              <a:t>  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I really have no idea how to improve my listening skills.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60140" y="5527675"/>
            <a:ext cx="775017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⑤</a:t>
            </a:r>
            <a:r>
              <a:rPr lang="en-US" altLang="zh-CN" sz="2800">
                <a:latin typeface="Bahnschrift" panose="020B0502040204020203" charset="0"/>
                <a:cs typeface="Bahnschrift" panose="020B0502040204020203" charset="0"/>
              </a:rPr>
              <a:t>  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What troubles me most</a:t>
            </a:r>
            <a:r>
              <a:rPr lang="en-US" altLang="zh-CN" sz="2800">
                <a:latin typeface="Bahnschrift" panose="020B0502040204020203" charset="0"/>
                <a:cs typeface="Bahnschrift" panose="020B0502040204020203" charset="0"/>
              </a:rPr>
              <a:t>/my primary concern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 is that I often perform poorly in English exams, however hard I work.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276080" y="923925"/>
            <a:ext cx="22840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定语从句拓展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395460" y="2860675"/>
            <a:ext cx="246570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分词作结果状语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864475" y="4487545"/>
            <a:ext cx="39966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分词作状语，doing作主语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60680" y="6250940"/>
            <a:ext cx="262572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让步状语从句拓展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3" grpId="0"/>
      <p:bldP spid="15" grpId="0"/>
      <p:bldP spid="9" grpId="0"/>
      <p:bldP spid="16" grpId="0"/>
      <p:bldP spid="12" grpId="0"/>
      <p:bldP spid="13" grpId="0"/>
      <p:bldP spid="1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04" r="1524" b="16892"/>
          <a:stretch>
            <a:fillRect/>
          </a:stretch>
        </p:blipFill>
        <p:spPr bwMode="auto">
          <a:xfrm>
            <a:off x="360680" y="3321050"/>
            <a:ext cx="3299460" cy="17411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3" t="2170" r="19283" b="11885"/>
          <a:stretch>
            <a:fillRect/>
          </a:stretch>
        </p:blipFill>
        <p:spPr bwMode="auto">
          <a:xfrm>
            <a:off x="360998" y="15091"/>
            <a:ext cx="3298825" cy="2904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 rot="5400000">
            <a:off x="848520" y="2950051"/>
            <a:ext cx="2557462" cy="3298825"/>
          </a:xfrm>
          <a:prstGeom prst="rect">
            <a:avLst/>
          </a:prstGeom>
          <a:solidFill>
            <a:schemeClr val="dk1">
              <a:alpha val="71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72515" y="1569085"/>
            <a:ext cx="2110105" cy="76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4400" b="1">
                <a:solidFill>
                  <a:schemeClr val="bg1"/>
                </a:solidFill>
                <a:latin typeface="Bahnschrift" panose="020B0502040204020203" charset="0"/>
                <a:ea typeface="造字工房悦黑体验版细体"/>
                <a:cs typeface="Bahnschrift" panose="020B0502040204020203" charset="0"/>
              </a:rPr>
              <a:t>Para 3</a:t>
            </a:r>
            <a:endParaRPr lang="en-US" altLang="zh-CN" sz="4400" b="1">
              <a:solidFill>
                <a:schemeClr val="bg1"/>
              </a:solidFill>
              <a:latin typeface="Bahnschrift" panose="020B0502040204020203" charset="0"/>
              <a:ea typeface="造字工房悦黑体验版细体"/>
              <a:cs typeface="Bahnschrift" panose="020B05020402040202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1315" y="0"/>
            <a:ext cx="739648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 表示感谢(事先)；</a:t>
            </a:r>
            <a:endParaRPr sz="36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2. 期待回复。 </a:t>
            </a:r>
            <a:endParaRPr sz="36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05250" y="15240"/>
            <a:ext cx="8518525" cy="7416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altLang="en-US" sz="2800" b="1">
                <a:latin typeface="Bahnschrift" panose="020B0502040204020203" charset="0"/>
                <a:cs typeface="Bahnschrift" panose="020B0502040204020203" charset="0"/>
              </a:rPr>
              <a:t>①</a:t>
            </a:r>
            <a:r>
              <a:rPr lang="en-US" altLang="zh-CN" sz="2800">
                <a:latin typeface="Bahnschrift" panose="020B0502040204020203" charset="0"/>
                <a:cs typeface="Bahnschrift" panose="020B0502040204020203" charset="0"/>
              </a:rPr>
              <a:t>  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Thanks in advance for your time and advice. Looking forward to your earliest reply</a:t>
            </a:r>
            <a:r>
              <a:rPr lang="en-US" altLang="zh-CN" sz="2800">
                <a:latin typeface="Bahnschrift" panose="020B0502040204020203" charset="0"/>
                <a:cs typeface="Bahnschrift" panose="020B0502040204020203" charset="0"/>
              </a:rPr>
              <a:t>.</a:t>
            </a:r>
            <a:endParaRPr lang="en-US" altLang="zh-CN"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altLang="en-US" sz="2800" b="1">
                <a:latin typeface="Bahnschrift" panose="020B0502040204020203" charset="0"/>
                <a:cs typeface="Bahnschrift" panose="020B0502040204020203" charset="0"/>
              </a:rPr>
              <a:t>②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 I would  be very appreciative/grateful/thankful if you could reply to me at your earliest convenience. Thank you in advance.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altLang="en-US" sz="2800" b="1">
                <a:latin typeface="Bahnschrift" panose="020B0502040204020203" charset="0"/>
                <a:cs typeface="Bahnschrift" panose="020B0502040204020203" charset="0"/>
              </a:rPr>
              <a:t>④ 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I would appreciate it if you could give me a hand and I'm looking forward to your earliest reply.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 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altLang="en-US" sz="2800" b="1">
                <a:latin typeface="Bahnschrift" panose="020B0502040204020203" charset="0"/>
                <a:cs typeface="Bahnschrift" panose="020B0502040204020203" charset="0"/>
              </a:rPr>
              <a:t>⑤ </a:t>
            </a:r>
            <a:r>
              <a:rPr lang="en-US" altLang="zh-CN" sz="2800">
                <a:latin typeface="Bahnschrift" panose="020B0502040204020203" charset="0"/>
                <a:cs typeface="Bahnschrift" panose="020B0502040204020203" charset="0"/>
              </a:rPr>
              <a:t>I would highly appreciate your timely/prompt reply. </a:t>
            </a:r>
            <a:endParaRPr lang="en-US" altLang="zh-CN"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endParaRPr lang="en-US" altLang="zh-CN"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altLang="en-US" sz="2800" b="1">
                <a:latin typeface="Bahnschrift" panose="020B0502040204020203" charset="0"/>
                <a:cs typeface="Bahnschrift" panose="020B0502040204020203" charset="0"/>
              </a:rPr>
              <a:t>⑥ 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</a:rPr>
              <a:t>Your timely/prompt reply would be highly appreciated.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altLang="en-US" sz="2800">
                <a:solidFill>
                  <a:srgbClr val="FF0000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Should you be</a:t>
            </a:r>
            <a:r>
              <a:rPr lang="zh-CN" altLang="en-US" sz="2800">
                <a:latin typeface="Bahnschrift" panose="020B0502040204020203" charset="0"/>
                <a:cs typeface="Bahnschrift" panose="020B0502040204020203" charset="0"/>
                <a:sym typeface="+mn-ea"/>
              </a:rPr>
              <a:t> kind enough to give me any help, I would be grateful to you.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  <a:p>
            <a:pPr marL="0" indent="0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altLang="en-US" sz="2800">
                <a:latin typeface="Bahnschrift" panose="020B0502040204020203" charset="0"/>
                <a:cs typeface="Bahnschrift" panose="020B0502040204020203" charset="0"/>
                <a:sym typeface="+mn-ea"/>
              </a:rPr>
              <a:t>             </a:t>
            </a:r>
            <a:endParaRPr lang="zh-CN" altLang="en-US" sz="2800">
              <a:latin typeface="Bahnschrift" panose="020B0502040204020203" charset="0"/>
              <a:cs typeface="Bahnschrift" panose="020B0502040204020203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492490" y="5580380"/>
            <a:ext cx="181546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无灵主语句</a:t>
            </a:r>
            <a:endParaRPr lang="zh-CN" altLang="en-US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3" name="矩形 2"/>
          <p:cNvSpPr/>
          <p:nvPr/>
        </p:nvSpPr>
        <p:spPr>
          <a:xfrm>
            <a:off x="0" y="256540"/>
            <a:ext cx="11072495" cy="6185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</a:rPr>
              <a:t>How to Write </a:t>
            </a:r>
            <a:r>
              <a:rPr lang="en-US" altLang="zh-CN" sz="3600" b="1" dirty="0" smtClean="0">
                <a:latin typeface="Calibri" panose="020F0502020204030204" pitchFamily="34" charset="0"/>
              </a:rPr>
              <a:t>an Advice Letter</a:t>
            </a:r>
            <a:endParaRPr lang="en-US" altLang="zh-CN" sz="3600" b="1" dirty="0" smtClean="0">
              <a:latin typeface="Calibri" panose="020F0502020204030204" pitchFamily="34" charset="0"/>
            </a:endParaRPr>
          </a:p>
          <a:p>
            <a:r>
              <a:rPr lang="en-US" altLang="zh-CN" sz="3600" b="1" i="1" dirty="0">
                <a:latin typeface="Calibri" panose="020F0502020204030204" pitchFamily="34" charset="0"/>
              </a:rPr>
              <a:t>Closing</a:t>
            </a:r>
            <a:r>
              <a:rPr lang="en-US" altLang="zh-CN" sz="3600" b="1" dirty="0" smtClean="0">
                <a:latin typeface="Calibri" panose="020F0502020204030204" pitchFamily="34" charset="0"/>
              </a:rPr>
              <a:t> </a:t>
            </a:r>
            <a:r>
              <a:rPr lang="en-US" altLang="zh-CN" sz="3600" b="1" i="1" dirty="0">
                <a:latin typeface="Calibri" panose="020F0502020204030204" pitchFamily="34" charset="0"/>
              </a:rPr>
              <a:t>remarks</a:t>
            </a:r>
            <a:endParaRPr lang="en-US" altLang="zh-CN" sz="3600" b="1" i="1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I hope this will be of help to </a:t>
            </a:r>
            <a:r>
              <a:rPr lang="en-US" altLang="zh-CN" sz="3600" dirty="0" smtClean="0">
                <a:latin typeface="Calibri" panose="020F0502020204030204" pitchFamily="34" charset="0"/>
              </a:rPr>
              <a:t>you.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r>
              <a:rPr lang="en-US" altLang="zh-CN" sz="3600" dirty="0">
                <a:latin typeface="Calibri" panose="020F0502020204030204" pitchFamily="34" charset="0"/>
              </a:rPr>
              <a:t>All in all I sincerely hope my advice can help you and brighten up your </a:t>
            </a:r>
            <a:r>
              <a:rPr lang="en-US" altLang="zh-CN" sz="3600" dirty="0" smtClean="0">
                <a:latin typeface="Calibri" panose="020F0502020204030204" pitchFamily="34" charset="0"/>
              </a:rPr>
              <a:t>day. </a:t>
            </a:r>
            <a:r>
              <a:rPr lang="en-US" altLang="zh-CN" sz="3600" dirty="0">
                <a:latin typeface="Calibri" panose="020F0502020204030204" pitchFamily="34" charset="0"/>
              </a:rPr>
              <a:t>Please </a:t>
            </a:r>
            <a:r>
              <a:rPr lang="en-US" altLang="zh-CN" sz="36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count on me whenever you encounter any obstacles </a:t>
            </a:r>
            <a:r>
              <a:rPr lang="en-US" altLang="zh-CN" sz="3600" dirty="0">
                <a:latin typeface="Calibri" panose="020F0502020204030204" pitchFamily="34" charset="0"/>
              </a:rPr>
              <a:t>in the future. </a:t>
            </a:r>
            <a:endParaRPr lang="en-US" altLang="zh-CN" sz="3600" dirty="0" smtClean="0">
              <a:latin typeface="Calibri" panose="020F0502020204030204" pitchFamily="34" charset="0"/>
            </a:endParaRPr>
          </a:p>
          <a:p>
            <a:r>
              <a:rPr lang="en-US" altLang="zh-CN" sz="3600" dirty="0" smtClean="0">
                <a:latin typeface="Calibri" panose="020F0502020204030204" pitchFamily="34" charset="0"/>
              </a:rPr>
              <a:t>Hope </a:t>
            </a:r>
            <a:r>
              <a:rPr lang="en-US" altLang="zh-CN" sz="3600" dirty="0">
                <a:latin typeface="Calibri" panose="020F0502020204030204" pitchFamily="34" charset="0"/>
              </a:rPr>
              <a:t>my advice </a:t>
            </a:r>
            <a:r>
              <a:rPr lang="en-US" altLang="zh-CN" sz="3600" dirty="0" smtClean="0">
                <a:latin typeface="Calibri" panose="020F0502020204030204" pitchFamily="34" charset="0"/>
              </a:rPr>
              <a:t>works. Write </a:t>
            </a:r>
            <a:r>
              <a:rPr lang="en-US" altLang="zh-CN" sz="3600" dirty="0">
                <a:latin typeface="Calibri" panose="020F0502020204030204" pitchFamily="34" charset="0"/>
              </a:rPr>
              <a:t>to me again if you have further problems. </a:t>
            </a:r>
            <a:endParaRPr lang="en-US" altLang="zh-CN" sz="3600" dirty="0" smtClean="0">
              <a:latin typeface="Calibri" panose="020F0502020204030204" pitchFamily="34" charset="0"/>
            </a:endParaRPr>
          </a:p>
          <a:p>
            <a:r>
              <a:rPr lang="en-US" altLang="zh-CN" sz="3600" dirty="0">
                <a:solidFill>
                  <a:srgbClr val="FF0000"/>
                </a:solidFill>
                <a:latin typeface="Calibri" panose="020F0502020204030204" pitchFamily="34" charset="0"/>
              </a:rPr>
              <a:t>Whatever route you take, I hope you will be able to work things out. You will always have my support and wish you a nice trip.</a:t>
            </a:r>
            <a:endParaRPr lang="en-US" altLang="zh-CN" sz="3600" b="1" dirty="0" smtClean="0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9" name="矩形 8"/>
          <p:cNvSpPr/>
          <p:nvPr/>
        </p:nvSpPr>
        <p:spPr>
          <a:xfrm>
            <a:off x="317" y="429276"/>
            <a:ext cx="11530013" cy="4485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zh-CN" sz="3600" b="1" dirty="0" smtClean="0">
                <a:latin typeface="Calibri" panose="020F0502020204030204" pitchFamily="34" charset="0"/>
              </a:rPr>
              <a:t>Dear Mike,</a:t>
            </a:r>
            <a:endParaRPr lang="en-US" altLang="zh-CN" sz="3600" b="1" dirty="0" smtClean="0">
              <a:latin typeface="Calibri" panose="020F0502020204030204" pitchFamily="34" charset="0"/>
            </a:endParaRPr>
          </a:p>
          <a:p>
            <a:pPr fontAlgn="base"/>
            <a:r>
              <a:rPr lang="en-US" altLang="zh-CN" sz="3600" b="1" dirty="0" smtClean="0">
                <a:latin typeface="Calibri" panose="020F0502020204030204" pitchFamily="34" charset="0"/>
              </a:rPr>
              <a:t>     Your </a:t>
            </a:r>
            <a:r>
              <a:rPr lang="en-US" altLang="zh-CN" sz="3600" b="1" dirty="0">
                <a:latin typeface="Calibri" panose="020F0502020204030204" pitchFamily="34" charset="0"/>
              </a:rPr>
              <a:t>recent letter describing your unpleasant work environment sounds as though you are experiencing a lot of </a:t>
            </a:r>
            <a:r>
              <a:rPr lang="en-US" altLang="zh-CN" sz="3600" b="1" dirty="0">
                <a:solidFill>
                  <a:srgbClr val="FF0000"/>
                </a:solidFill>
                <a:latin typeface="Calibri" panose="020F0502020204030204" pitchFamily="34" charset="0"/>
              </a:rPr>
              <a:t>frustration</a:t>
            </a:r>
            <a:r>
              <a:rPr lang="en-US" altLang="zh-CN" sz="3600" b="1" dirty="0">
                <a:latin typeface="Calibri" panose="020F0502020204030204" pitchFamily="34" charset="0"/>
              </a:rPr>
              <a:t>. </a:t>
            </a:r>
            <a:r>
              <a:rPr lang="en-US" altLang="zh-CN" sz="3600" dirty="0">
                <a:latin typeface="Calibri" panose="020F0502020204030204" pitchFamily="34" charset="0"/>
              </a:rPr>
              <a:t>I certainly </a:t>
            </a:r>
            <a:r>
              <a:rPr lang="en-US" altLang="zh-CN" sz="3600" b="1" dirty="0">
                <a:latin typeface="Calibri" panose="020F0502020204030204" pitchFamily="34" charset="0"/>
              </a:rPr>
              <a:t>understand your </a:t>
            </a:r>
            <a:r>
              <a:rPr lang="en-US" altLang="zh-CN" sz="3600" b="1" dirty="0">
                <a:solidFill>
                  <a:srgbClr val="FF0000"/>
                </a:solidFill>
                <a:latin typeface="Calibri" panose="020F0502020204030204" pitchFamily="34" charset="0"/>
              </a:rPr>
              <a:t>disappointment</a:t>
            </a:r>
            <a:r>
              <a:rPr lang="en-US" altLang="zh-CN" sz="3600" dirty="0" smtClean="0">
                <a:latin typeface="Calibri" panose="020F0502020204030204" pitchFamily="34" charset="0"/>
              </a:rPr>
              <a:t> /</a:t>
            </a:r>
            <a:r>
              <a:rPr lang="en-US" altLang="zh-CN" sz="3600" dirty="0">
                <a:latin typeface="Calibri" panose="020F0502020204030204" pitchFamily="34" charset="0"/>
              </a:rPr>
              <a:t> </a:t>
            </a:r>
            <a:r>
              <a:rPr lang="en-US" altLang="zh-CN" sz="3600" b="1" dirty="0">
                <a:latin typeface="Calibri" panose="020F0502020204030204" pitchFamily="34" charset="0"/>
              </a:rPr>
              <a:t>I can fully understand your </a:t>
            </a:r>
            <a:r>
              <a:rPr lang="en-US" altLang="zh-CN" sz="3600" b="1" dirty="0">
                <a:solidFill>
                  <a:srgbClr val="FF0000"/>
                </a:solidFill>
                <a:latin typeface="Calibri" panose="020F0502020204030204" pitchFamily="34" charset="0"/>
              </a:rPr>
              <a:t>dilemma</a:t>
            </a:r>
            <a:r>
              <a:rPr lang="en-US" altLang="zh-CN" sz="3600" dirty="0">
                <a:latin typeface="Calibri" panose="020F0502020204030204" pitchFamily="34" charset="0"/>
              </a:rPr>
              <a:t>. 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pPr fontAlgn="base"/>
            <a:endParaRPr lang="en-US" altLang="zh-CN" sz="3600" dirty="0">
              <a:latin typeface="Calibri" panose="020F0502020204030204" pitchFamily="34" charset="0"/>
            </a:endParaRPr>
          </a:p>
          <a:p>
            <a:pPr fontAlgn="base"/>
            <a:r>
              <a:rPr lang="en-US" altLang="zh-CN" sz="3600" dirty="0" smtClean="0">
                <a:latin typeface="Calibri" panose="020F0502020204030204" pitchFamily="34" charset="0"/>
              </a:rPr>
              <a:t>    I </a:t>
            </a:r>
            <a:r>
              <a:rPr lang="en-US" altLang="zh-CN" sz="3600" dirty="0">
                <a:latin typeface="Calibri" panose="020F0502020204030204" pitchFamily="34" charset="0"/>
              </a:rPr>
              <a:t>am glad always to hear from you so </a:t>
            </a:r>
            <a:r>
              <a:rPr lang="en-US" altLang="zh-CN" sz="3600" b="1" dirty="0">
                <a:latin typeface="Calibri" panose="020F0502020204030204" pitchFamily="34" charset="0"/>
              </a:rPr>
              <a:t>please </a:t>
            </a:r>
            <a:r>
              <a:rPr lang="en-US" altLang="zh-CN" sz="3600" b="1" dirty="0">
                <a:solidFill>
                  <a:srgbClr val="FF0000"/>
                </a:solidFill>
                <a:latin typeface="Calibri" panose="020F0502020204030204" pitchFamily="34" charset="0"/>
              </a:rPr>
              <a:t>keep in touch</a:t>
            </a:r>
            <a:r>
              <a:rPr lang="en-US" altLang="zh-CN" sz="3600" b="1" dirty="0">
                <a:latin typeface="Calibri" panose="020F0502020204030204" pitchFamily="34" charset="0"/>
              </a:rPr>
              <a:t> and let me know if you need any help..</a:t>
            </a:r>
            <a:endParaRPr lang="en-US" altLang="zh-CN" sz="3600" b="1" dirty="0"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9" name="矩形 8"/>
          <p:cNvSpPr/>
          <p:nvPr/>
        </p:nvSpPr>
        <p:spPr>
          <a:xfrm>
            <a:off x="0" y="322580"/>
            <a:ext cx="12192000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zh-CN" sz="3600" b="1" dirty="0">
                <a:latin typeface="Calibri" panose="020F0502020204030204" pitchFamily="34" charset="0"/>
              </a:rPr>
              <a:t>I am honored that you would ask for my advice regarding</a:t>
            </a:r>
            <a:r>
              <a:rPr lang="en-US" altLang="zh-CN" sz="3600" dirty="0">
                <a:latin typeface="Calibri" panose="020F0502020204030204" pitchFamily="34" charset="0"/>
              </a:rPr>
              <a:t> which college you should attend. I can only tell you about my experience attending State University in Springfield</a:t>
            </a:r>
            <a:r>
              <a:rPr lang="en-US" altLang="zh-CN" sz="3600" dirty="0" smtClean="0">
                <a:latin typeface="Calibri" panose="020F0502020204030204" pitchFamily="34" charset="0"/>
              </a:rPr>
              <a:t>.</a:t>
            </a:r>
            <a:endParaRPr lang="en-US" altLang="zh-CN" sz="3600" dirty="0" smtClean="0">
              <a:latin typeface="Calibri" panose="020F0502020204030204" pitchFamily="34" charset="0"/>
            </a:endParaRPr>
          </a:p>
          <a:p>
            <a:pPr fontAlgn="base"/>
            <a:endParaRPr lang="en-US" altLang="zh-CN" sz="3600" dirty="0">
              <a:latin typeface="Calibri" panose="020F0502020204030204" pitchFamily="34" charset="0"/>
            </a:endParaRPr>
          </a:p>
          <a:p>
            <a:pPr fontAlgn="base"/>
            <a:r>
              <a:rPr lang="en-US" altLang="zh-CN" sz="3600" dirty="0">
                <a:latin typeface="Calibri" panose="020F0502020204030204" pitchFamily="34" charset="0"/>
              </a:rPr>
              <a:t>                   ......</a:t>
            </a:r>
            <a:endParaRPr lang="en-US" altLang="zh-CN" sz="3600" dirty="0">
              <a:latin typeface="Calibri" panose="020F0502020204030204" pitchFamily="34" charset="0"/>
            </a:endParaRPr>
          </a:p>
          <a:p>
            <a:pPr fontAlgn="base"/>
            <a:r>
              <a:rPr lang="en-US" altLang="zh-CN" sz="3600" dirty="0">
                <a:latin typeface="Calibri" panose="020F0502020204030204" pitchFamily="34" charset="0"/>
              </a:rPr>
              <a:t> I wish you the best of luck and have every confidence that you will make the right decision for you</a:t>
            </a:r>
            <a:r>
              <a:rPr lang="en-US" altLang="zh-CN" sz="3600" b="1" dirty="0">
                <a:latin typeface="Calibri" panose="020F0502020204030204" pitchFamily="34" charset="0"/>
              </a:rPr>
              <a:t>. Please </a:t>
            </a:r>
            <a:r>
              <a:rPr lang="en-US" altLang="zh-CN" sz="3600" b="1" dirty="0">
                <a:solidFill>
                  <a:srgbClr val="FF0000"/>
                </a:solidFill>
                <a:latin typeface="Calibri" panose="020F0502020204030204" pitchFamily="34" charset="0"/>
              </a:rPr>
              <a:t>contact</a:t>
            </a:r>
            <a:r>
              <a:rPr lang="en-US" altLang="zh-CN" sz="3600" b="1" dirty="0">
                <a:latin typeface="Calibri" panose="020F0502020204030204" pitchFamily="34" charset="0"/>
              </a:rPr>
              <a:t> me again if I can be </a:t>
            </a:r>
            <a:r>
              <a:rPr lang="en-US" altLang="zh-CN" sz="3600" b="1" dirty="0">
                <a:solidFill>
                  <a:srgbClr val="FF0000"/>
                </a:solidFill>
                <a:latin typeface="Calibri" panose="020F0502020204030204" pitchFamily="34" charset="0"/>
              </a:rPr>
              <a:t>of further assistance</a:t>
            </a:r>
            <a:r>
              <a:rPr lang="en-US" altLang="zh-CN" sz="3600" b="1" dirty="0">
                <a:latin typeface="Calibri" panose="020F0502020204030204" pitchFamily="34" charset="0"/>
              </a:rPr>
              <a:t>.</a:t>
            </a:r>
            <a:endParaRPr lang="en-US" altLang="zh-CN" sz="3600" b="1" dirty="0">
              <a:latin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9" name="矩形 8"/>
          <p:cNvSpPr/>
          <p:nvPr/>
        </p:nvSpPr>
        <p:spPr>
          <a:xfrm>
            <a:off x="155575" y="581025"/>
            <a:ext cx="12192000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2017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年北京高考卷</a:t>
            </a:r>
            <a:r>
              <a:rPr lang="zh-CN" altLang="en-US" sz="3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作文</a:t>
            </a:r>
            <a:endParaRPr lang="en-US" altLang="zh-CN" sz="36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r>
              <a:rPr lang="zh-CN" altLang="en-US" sz="36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你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的英国好友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Jim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所在学校组织学生来中国旅游，有两条线路可以选择：长江之旅和泰山之行。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Jim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来信希望你能够给她一些建议。请给她回信，内容：</a:t>
            </a:r>
            <a:endParaRPr lang="zh-CN" altLang="en-US" sz="3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你建议线路 </a:t>
            </a:r>
            <a:endParaRPr lang="zh-CN" altLang="en-US" sz="3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你的理由 </a:t>
            </a:r>
            <a:endParaRPr lang="zh-CN" altLang="en-US" sz="3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你的祝愿</a:t>
            </a:r>
            <a:endParaRPr lang="zh-CN" altLang="en-US" sz="3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AutoShape 2" descr="data:image/png;base64,iVBORw0KGgoAAAANSUhEUgAAAVgAAACTCAMAAAD86vGxAAABVlBMVEX///8AAAD/7QAAn+MxJ4MAlkDjBhOTk5PiAACxsbHBwcG2trY9PT3r6+v6+vrz8/OioqLg4ODLy8sjIyNvb2+ZmZkrKyu32/T0t7gAm+JVVVXZ2dn19fXm5uaoqKjjAAphYWF4eHjlNjpHR0eDg4PIyMiMjIwAl+E2Nja9vb0ZGRkAjSdKSkppaWnT09N1dXXt9vAQEBAAkTMhE33//N8VAHryqav/+s3/9Y3/+LX/9pz//vL/+cLq6fEqH4CbmL3M5dQdDHzsen3xnqD3yMrnSE387O362tvwlZf/83z/8ET/9pv/8mT//er/8FHHxdo4L4dhW5s1olqbzauHwpm02L9UrXG9u9PY1+WEgK9RSpKZz/B4wexatenY7fmi0/EyqubpX2PscHTtgYTkGSLmPUPoU1etqshLqWqs1LlvaqJotIBMRZB8d6oAhwocm0uSjrfO5/hYMxA0AAAWrElEQVR4nO1d6WPTxhK3C9TxJR+xDfEVmziO7SQmcXAphYSkHC28tkA4C6QNlJar70H//y/Pu6u9Zg/Jshwnee/3JZH2sPTT7OzM7GgViQTHnQs/fv/69sWLF2+//uPmrTsT9PR/cNx6M4exuPj14iL+7+vvb836ok4+bn49IhJgRO/XN2d9YScbFxbnFiGtlNtvZn1xJxhvDLRizF38v7INBueiogRkZuemo2qdTMaZSkOnmnb0FQL/ZBA4X9t5RdSGrQ6c5KVSFKPXKFbck8uxIkM2kdG3TLQ6pOFSu68rT2fLpDzaaXalkjxtuVmO5cK8GROgvBKLYHGKzNYKUQllcrotn00llYaOXKWn1Eg3pApNXpLclEpqYd6PHt+LvCJK/3z95s3rv9C/YkGI2qAVBVgi52PwfAdIbRxWiKbkGnVQ3KIFzhoomT6xP8yJtL6+wCYq59YfIrVz1ZB+MD1Pb660tDRvJTYalXi7JDRkNSpCBdpBqlxekoh1eqRgc61c7hwRsbcZeYtzf8Dp/xtO7dzrcH4vR25xPuuquVx9LZoi/yJeOpU+QiJGKO8ILd1R3iJUVhNlyGweHzdc1VvtNhixpGrWfUy5Ym/6xHKBnXv7g6b8DS/XFY+NNGFDmlZqbfIXEZtiZ8mwTrBjol7XhYFTIXLIzuDpUFS7uSz5ixnviEMuO3Vi/6DEzf2pr3CTVfgrjN/DXKT0Jo9MLGG2QY+IOGblFnjAr7kHFXTQ1nVcULTK9PHWnf0X35pq/MiYDcFPaIpMQABiI1gb0AM8qRdhk3lB/PGDSOs6RrXWg190ENyZ8x7of7l15iYPG2AFu2kqhcTiwe8KN2atrDSpYX3Nm0eVGgioIBb4ogPhFiXtjbkOJT8EXbCOblFr1yNAYkUR7BlGMx4CedY8qrVdUEFTVzA9fDPnKbCRyGtaadJfy+jFjgISm+USWxGNJxFYZC/hf+Nw7mIoGWV5arjph7MLtNKkSrZuFViF2Cbno4j+1fqhHVYJcxzVzYtN47Q2Nbgz0+JtW6U7fsTaDxp2yYHERvmcgxynnrGRqy+wjbBZUetgeT9aZeASa1OxI4RFLLq9grkYENvi6jPCBzxEAhUt438JfzqNgXV7dHM56IWPj5tjETthvCCjsURFyMQWBYVcNbfEhkad/E9DBWpNGhHTiPN08M1RSiyWqIS5XCDWSZBx7WrMnGCuAmRE+7brMkuZ5qCxxPIRUeuaW3NWHRsWsX373KUGYdboTFTh410BKmJGajpF28ZBNRb4Kh9BxFAIFdgq3TFaBZVsIdXrlRpFC10c2Cu1SAwgtsRFtO9BrOCRJWnzFCCwyoLAYfoKV65+e/fut1evKAV+LKlbepusWhRpaGmdSQn5cSR2U6xoUSIOINY1f3VCW6NRcBjnDYhr3937iuGX63LhnyRWYF0hoDbZRfEkCOaP0PRaTbLJHQImdr7Xc2P9Qk2sY7W2PwmXAQoptUpoIUep9ZYCT1y7+xXAd2IxJc0Q28JwAzXSDJeMamCZmBDECVwHNnlViULMs5KMeQT35Zou3KeuPosKUcLGeIVvfAtpRRA0wg/eExPTBBfYKaehkEr0gfVa8Ki1mOmCVUDCtnzEoiO9L2yIaaWJgaUZRHUfV+qJyzpaR7jLq9yeW0Sw2AUXSY3FOXaVNT2tUSF8qsW8XVZEOxZrVR5fxNaStlHBVNLRKoMRlk2U+8dVA68j/Ezr3Hp7EePtzQt6/OhWuPg9bdI38moLsURcX8psFkgOAp4Zme7MGjUNKtD6ZFh9dHQlWE/orWJ/+M7Mq6QOxoSNV6vLSmSlYSyWPa+SKFd4jCxp2uCQln5CXDfJMtYzE9hc/7LxGpzZtJVXq8+KxctvPLYvPaYlA4GbRh1BZF474lFBcCUL9cC9e+DE5WD9dgQSl+q5jJNONCVmLS4AmThM6g0EYQriU8jrW2LlYjA02kbOJ5JYad66dxXr1GtXRXJ/CtTvMmdwjQdIRV9BH94jwAKmVXwRhdiq1BmevlKgBVYE7spMBFr9yLAq4f/A88ATo94q9gGRV8EpuKKZv8YDk1jp0jIpzqwlpEwiez3gbbqzknYFgUoWnouAz0RcNfp4m/LoXuaXArQPfkZBXYSfOIF35RJq2X4bsGc36qmkPAimreWi3ViI4ABn6puuCENiyfxFf4coA0GF58kjZpbDaOgXebdJ4UpGg4tbFFV8oQ0fd6rDdc7rv2CZq3wD9kyjxqq7zZltWFpTpZFqx5fz3XoLSbqQYiQRi+cvZgsk3Jbr2UQ+Uaf5RlzBYp3aaSfz/XyyTRJpXHEnF5VN9PvLdXL1gbMMLLy6rF8N2LM7KHVCWWLM2rIkNc6wiVjyDJnK0dl5gm2rBC+Yfas2CxqV5RasdoYaGWL3AvaMUDSofm6IWbMjMoo/7BpVKrFEsbK5x2mChuui4BVht0xJKA8ycAyGC6y+/F5QW4vA5F/xLEr7ledaQrJqqU3lG4lcSa6J568GP063e6zhZhuo+VpMmEE7WcEW6IoJuetKyMY3uGtg4O9yMFOLImmy8Zky0PnoEtKJeiwWyyb7Y2eHkpb1hPbZOZVuNhYrxvNKt+l8vDj6we5Eudwmg4DhekBTi8LEGzNy5w0VTja4SXDNUOM7+TCe9EJclo++p8geycLSUeMnL4GFvELlrgEIgJgcQtaVJZ59cuGlYa8BUyva8OwyAWJ2aYNHWKXE2oJcJxXcazVUAKZt2497twTCGXVDJIW+RFHSF59oMCPW4LRekQOGaV/pYjU40Ruig2yl1UefJw1s9fC6vhwIbNkfB03gBXb10xPzq444M/0o8ItdxV6VTYW8zwCaA9Wmfv7Kn2KzgMVc9cYWMAl6pugoRB042DmtA9M/xcTarVjAK6TLgh4IM2u9BOYihJAScdxgtbZ+lhWvM8bbJFBpVGEKD0L9FE9ev9gmLzBzwSnJCjjNxTV+fuEUE8usAo25dUWWYsWIsiINV+A0jSmv1vyCEwoejFXLgMCujSdYLSDfy0qoiFlb4zywkwLueSmrBMDUgo6qJ6IN+VgxuVic1VfC7EkDD3NDuwAGCXS5JTbEAWE18GDYi++nUcUKShYuwABTq2hdm9KiBAKt8ojnmcNH/ILlEeFnLrL3RJm9LJsJ1QBvPvVBjq8jhgeF9Y+wdo04ZhBzjYXRD2auQpBUxgZolGTTWUJYx/IW2Fy2gNOxUo3YMu0RBdQVhy0uRNkrKCIvFiYMcXlUVoOVlR6E+H6iAkUBBv/j+Ea/+kpD7XXZ1MpZ09dMyMBsMqIMnLiY0uW5MJPtRUW4Iwf9C50OnKxMk+GKUHunonqgsqRO1WfFk3IbafVRs2SOPVSQcPzT1cvXrl0DGjZly7EyIwaiAJVYPNsCN+gRJ1BWLJb4vUAZw8TSqEQWPjS4hY4LfGdGYlkPSjtxKtYTK2bCGKzaru01Cxug7V9QLsFjebmsNAhM7JLSFQEqC0CsaH0biNUwC02toL5REhDnwCuwP7Cqu4lRoVsbDT2n1m1NQGyd7n+Gs2BabDs0cp1+iG3GEeqtEpQJdHSJb7BWjFFFD18/AJYXHNFjAOqQbFSC3YRzN2pqi/os0eD3Mh6xDDhlRr4jf8Ty/CV8YfzWZJolyO8hyTOXMgeNgQpcghVnIq9FxCUL+RMQm1Z79UcsnyzJyOuLhaaxd/kXzitIfWlM4hpBO43nIne8PFk8r/cMVu5siSXZjEWx0KzULrMUA9m57U+07q94Fu50lPKMPJAkN1OkcsbEytsp2IlF73tisQW+AfRMxwT0hdE7LZttH/5xS8cdw6yJlXaR8iIW4fJ1YBHAWMrYgNGbpD5FDQKzBN8jEHo9BsT6llgtoo1xWwCMHW8kwPdqbjlrYtFxWzwYl9jW5Ct9Y0bIXRhfzySYMbHL0mMPQGwthKBesD7QxTbsxTMktiM1CECsv5wiOwJFcKqSPaNitsTi9x24sST+rl9M4HVRBIrgWLbMwZgFsfT3lktgOKHDpTLDkq/pfuI11GARHK/NdmZBbArT5kbnRLcxCqCT3o3dR/KJwJEt9qvgyTx7dn/bu5XXZjuzIFZASSLFk9iNR/urg9XH8snUZFt3QF2yPdzbG5799b5HM6/NdmZKbAP4N5BYIIq7n1YH50ZY3ZBOVwKtHlAoEZyHO2dH2BmefWdtp9++hWO2EgvuCZ1KOBxS4YZL67lzg6dys0DrXRQwgnN/eNbF3paNWjx56RK+XMyC2LpTddJJPHPJ6k0jpQyPKK1IZHeloiArtBRwpTbyYOcsw96D58aGVY1giDgiYplPLTxnbGtJVqiF2Per5wTsw18I/CZZCbxf8G7vrICd4Q1jS7SOa3k5ARXDqFtV1MtjEdvVEdsWJVMcQHj1TJxYjcRufB6IvJ4bfJDLx86CoYARnOrwrIzhR1NT7NKabegOlJqIuxkM9cDHIhZ7qDBC2YyCABYlFo8MsW8Tsc5nmdbBYBVGpwPFUdQIzsfhCFuCNji79dDQFAuRWQc1FEXnRp/pwVjE1kRZp0AGK3PGJZWPrw0sJuqI3RfkdbC6//jDkyfAmA0WR1EyDp+PdOr283cvhluCov3V0DhqFVndtvAogsuS+cciVg5WEWC57IoV+HSxJo4NI7GPOa+Dc4+IrbW7K1UZLzeW3wG4VmoGbH8ZcqkdPtO3Jns1mPpe1sxeEjvjEYuW14C9npTUg0wslnC+hZqe2A0+bw24oAKRbQXJsIJZ3c+4/GYecm27ZfhOGRbZhqlzVCgHIerSnDIesXj1WJ4MUSibzy0yseSpJ8VCldinjNZ9wTPYeCJVUl4w8gH4HoIj2a3vGLNbBtOAbEkMFSllBGeBihdVkyV8PGLJApt4silpAm2gm9n3WmKZwA7eS+eByI7xxgwFfHkJ+AOc2T1DB+63vMT76ZepCUa26GiwgUR2geG+2njEEh65JDjYWBXMPXgh+KmL250oXiLTsJ9BAWDW9zteFPBRbMPwwK90CtszBQ5oRlIrWamla/l4Uxyd7u4jl7q5dK1fJzEnQYIRsZuXChwNOhFqiXVzdErZfC2dS7iPVKgEiSVJD31eWC6IGJ00uFuRyBM5ZOD3rUR+pUB5KAPeocTumAwDzZ44gtpbV8pEtZFVSulz1hKr2zVUHN0KseKXa9SmXBMMPil3BUTW53u0FE0w3WlihTcosw+MvfTn4SULn0uCG6BLHrBKLOVST2wkXZKry1+fUIgliqrICiGxT2jkZVf5JWByjbdKk4MGmibisk217NAS5elKWYJl+atpotAWZK6UfYqYxNb0xI78RCH/qQf8ZXROc4oY2jpiqYpd1fwQEFlfexVQwD0L3um4o4GDoTXyXU0Um+vl9UK7ronPLhcvrZcLzawyKVfTEOwKpAMJuXir0GgU2nGFd9QGWJz4FzK0UEYk8skl9j3sKaKYXJFoQ3s1OsBkgqrWC3jhuglDc5TrxOK9UcWOAGIxYyTFwLCNPvT68X+A2MfaUqAMYBDQiCJw8p/rDaqH/wPEaiUWmlxK2NoAJTRu8K3+3vGjY08mPrlm7FN9MRBZn6mycDHHtCzLrAJfvZ4s0MnrnL4YmFz+kruV5UfD4tZzl9idv310etLwiJpbG4Zy+dBXYgxMfdGaWhHuIGx98e7zxGGXOggf9OUbcJWm7GTsqMZBQCJjCLiyhUVjrOAkw6HBrX1DhQ+yuHVVL0MBiPSZFgyfn2YVG4nsm4IwFEAZJLyhrsdoQd2DnX9Peg/HElTJmuyCyK5B+/qFKS2DpW6cRis2IgS6jSKrN3H94r4pJkg17M6Lifo/vmBLMwYt++E/u5N0/8Bg/X+hMcPhaZy6EHbZ2swjXfHGwDiv+cG7vR1ttJUpglMrsHz60iuDfbMp5gMo9UWXk8EsgtOqYRGYyJ4bqPMU9swGgfv+95Y224XzunU6TQKC9+eMzD4dWGJf3nAJ3Ppb1rPPeFLBzkRfdzvmEFI2VqXY9u5nD4fXC8xUFdMKt4VkjVOsCBAeCbmx73fp2Y3HXEcEM7nuC+kuW18wh9vPPorpReY0ThH5bLOxVm40i122OJTO5XJq2GJ0Mqe81oxO0lWVTI4BrrRMBWz+QtTuP9rd2Nh98klMRQ4osR+F7Let4fDsg63hnpBruGVM4hSQl76KQhf5NF/uiOizZvFSH12DrEu+d3Pqe9RtSPmxg9URxDOrT7y70OOFwKwCYwqngEonKsPNsVa/NYNQMhFLV+Dg3j1r097FelfK6AZY1Rq4/vBwz8jrng9e1YwN49eREMYmdvq7LVuY5byeXzhDcHDeALd84YB1/AUmcTP9asx/4XB3jSjFErlartJFH94JgdhWc4QC3aZqTKLGhpFZQQ8cuMSuGAfQ+RW3xm/s1P0tnTrYMaXFiiBbZZWFlJR0LARV4P7vkJyOqW+yujsYaGgdfObzluOytvDK3MuhWsX5dbij0PrRh3IjOXH6F2pDINbNUAy2V9s4cJ4qQiu/pvjPgiKOCpi2EE9ufxRfPNjZGn70Y76SmLrhhZ1QiCVD4ghclN3PqzKtnyQz66WONABH1QUI2zf+Hu7tbW1t7Q2HL975W+3GvJqycsMhFiuDI9nT/sn7VaIRBoPVwWNgvb5a8NQETA8vnIcFmfvvbty48ey5X7u8aFWA4RCLD49om9WNJ4+f7u+///RoVyminP1ua//SD/t+YNd/4RCre/dmBqAT0z+2SlTJHtgq+QB+LcaceBMOscj7CL4NXmg444fYf1wlezjhjzXt80ooxC4fmYq1wx+xPmY4P0Cp3JbNPcIgtn8kZqwPUGKVeUkEldgJicUvW1h2P5qc2D5+oekYKAKuY1/aKmkN2fGB89ktr5OEEyvoWbbzOUIc0EiBrZJrk505nOy3vHbYCIVYf9sNTR+UsxWbr6KGYQLBa7OdsKJbk28rFgLoKLfpAlZnQjvWa7OdSYidR2BvyByDr7RRd9UWLDhDJdbqRXgjP0VV4P5fq5OXyI7BFxtp2PDMoakG1RbWQI0fVOz+gYVYpZHFQcBx9GPw1Ss24y8c6tUs43ViMzbjoQDD8bxIZHKib6eHgzMcGi/BOaC6wsMk84OoljkGM7GKxS8qFUhs+pj4CMz6H431AzjYf1/g8mo1HHyhYVd/emJTGpM/I9oXkFi8ruv/U5DTgzDWz6wc/s64rZ5/JdAagsASCsyul55Y9G7tGjjXF5+QQmzqeChZ5n0R+hZWVs4cHhwcHC6siLROrmEj9JPrxlipnlhdGFD6Fo9CLFIejcmuNBw4Z2QG0SE4M7lJgIFd+YapVE8sDlcBNxXJJNs6ARKLQxLHIl4Qqao8Krxaw19+QbZpMSkDPbF4opITZPoS15DYrOZJzAyHK1ZaF+xhRf8gq9NQnNxZ0UBsQbHSehKVgFhsLR+DJQQXL23MLhyGtoZE0jVSYsSgGnO3pjEQmwMPI4O3zeAvSsrEkkyuY2BtUfx2YKJ2IQR7gMPN21qq55CcVvv1spQJM58VP/VEnifZJmczi1pU++RI2CYIE5usI8Tc7TmC7ts4HYyo1ajalYVX4S7Sq99JE4mV4S6xaD40JwwhNXfrePE6QvX3A2RkLRCzYPTPysKBdWkhEOoKEYIq0BKrbG60JD5rhdjj+e3W386/fHVwOMLBq5fnwzCxVFRBvmHbNfXVNES2KLgsfetSXoWQiZ2PHYPI1uzQz14qd0qltYa4B06lC94z7QqCmas3Ry065WYdxldqvNmy8hXUEPFfgxMpKFpxnCc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16" name="文本框 4"/>
          <p:cNvSpPr txBox="1"/>
          <p:nvPr/>
        </p:nvSpPr>
        <p:spPr>
          <a:xfrm>
            <a:off x="0" y="1021080"/>
            <a:ext cx="8200390" cy="481584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pPr algn="l"/>
            <a:r>
              <a:rPr lang="zh-CN" altLang="en-US" sz="32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书信体中的建议信：用跟建议有关的语言；</a:t>
            </a:r>
            <a:endParaRPr lang="en-US" altLang="zh-CN" sz="32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sz="32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朋友之间的回信：不用太过正式的语言；</a:t>
            </a:r>
            <a:endParaRPr lang="en-US" altLang="zh-CN" sz="32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二选</a:t>
            </a:r>
            <a:r>
              <a:rPr lang="zh-CN" altLang="en-US" sz="32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一：最后应该有一个你的推荐路线；</a:t>
            </a:r>
            <a:endParaRPr lang="en-US" altLang="zh-CN" sz="32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sz="32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理由：你的推荐角度应基于</a:t>
            </a:r>
            <a:r>
              <a:rPr lang="en-US" altLang="zh-CN" sz="32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Jim</a:t>
            </a:r>
            <a:r>
              <a:rPr lang="zh-CN" altLang="en-US" sz="32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的兴趣爱好或者中国人推荐外国游客旅行线路的角度；</a:t>
            </a:r>
            <a:endParaRPr lang="en-US" altLang="zh-CN" sz="3200" b="1" dirty="0" smtClean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sz="32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结尾：祝中国之行愉快，旅途愉快，或者相信这会是一段难忘的旅程等。</a:t>
            </a:r>
            <a:endParaRPr lang="en-US" altLang="zh-CN" sz="32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sz="3200" dirty="0"/>
          </a:p>
        </p:txBody>
      </p:sp>
      <p:sp>
        <p:nvSpPr>
          <p:cNvPr id="19" name="文本框 5"/>
          <p:cNvSpPr txBox="1"/>
          <p:nvPr/>
        </p:nvSpPr>
        <p:spPr>
          <a:xfrm>
            <a:off x="2453491" y="256758"/>
            <a:ext cx="1015661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3600" b="1">
                <a:solidFill>
                  <a:srgbClr val="3F40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审题</a:t>
            </a:r>
            <a:endParaRPr dirty="0"/>
          </a:p>
        </p:txBody>
      </p:sp>
      <p:pic>
        <p:nvPicPr>
          <p:cNvPr id="20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483" y="2337660"/>
            <a:ext cx="3725705" cy="2183263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 fill="hold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 fill="hold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1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 advAuto="0" build="p"/>
      <p:bldP spid="19" grpId="0" bldLvl="0" animBg="1" advAuto="0"/>
      <p:bldP spid="20" grpId="0" bldLvl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高中   英语</a:t>
            </a:r>
            <a:endParaRPr lang="en-US" altLang="zh-CN" dirty="0"/>
          </a:p>
        </p:txBody>
      </p:sp>
      <p:sp>
        <p:nvSpPr>
          <p:cNvPr id="12" name="文本框 13"/>
          <p:cNvSpPr txBox="1"/>
          <p:nvPr/>
        </p:nvSpPr>
        <p:spPr>
          <a:xfrm>
            <a:off x="0" y="646430"/>
            <a:ext cx="12192000" cy="601218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lnSpc>
                <a:spcPct val="120000"/>
              </a:lnSpc>
              <a:defRPr>
                <a:solidFill>
                  <a:srgbClr val="3F403E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pPr algn="l"/>
            <a:endParaRPr lang="en-US" altLang="zh-CN" sz="3600" dirty="0" smtClean="0">
              <a:solidFill>
                <a:schemeClr val="tx1"/>
              </a:solidFill>
            </a:endParaRPr>
          </a:p>
          <a:p>
            <a:pPr algn="l"/>
            <a:r>
              <a:rPr lang="en-US" altLang="zh-CN" sz="36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I’m writing to offer you some advice about your travel route. If I were you, I would definitely choose the tour along the Yangtze River/the trip to Mount Tai.</a:t>
            </a:r>
            <a:endParaRPr lang="en-US" altLang="zh-CN" sz="3600" b="1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l"/>
            <a:r>
              <a:rPr lang="zh-CN" altLang="en-US" sz="3600" dirty="0" smtClean="0">
                <a:solidFill>
                  <a:schemeClr val="tx1"/>
                </a:solidFill>
                <a:latin typeface="Calibri" panose="020F0502020204030204" pitchFamily="34" charset="0"/>
              </a:rPr>
              <a:t>个人感觉：</a:t>
            </a:r>
            <a:r>
              <a:rPr lang="zh-CN" altLang="en-US" sz="3600" dirty="0">
                <a:solidFill>
                  <a:schemeClr val="tx1"/>
                </a:solidFill>
                <a:latin typeface="Calibri" panose="020F0502020204030204" pitchFamily="34" charset="0"/>
              </a:rPr>
              <a:t>语言上没有什么毛病</a:t>
            </a:r>
            <a:r>
              <a:rPr lang="zh-CN" altLang="en-US" sz="3600" dirty="0" smtClean="0">
                <a:solidFill>
                  <a:schemeClr val="tx1"/>
                </a:solidFill>
                <a:latin typeface="Calibri" panose="020F0502020204030204" pitchFamily="34" charset="0"/>
              </a:rPr>
              <a:t>，但是从实际交际来看，如果对方让你二选一，你说当然选某个，你的潜台词是不是：这样</a:t>
            </a:r>
            <a:r>
              <a:rPr lang="zh-CN" altLang="en-US" sz="3600" dirty="0">
                <a:solidFill>
                  <a:schemeClr val="tx1"/>
                </a:solidFill>
                <a:latin typeface="Calibri" panose="020F0502020204030204" pitchFamily="34" charset="0"/>
              </a:rPr>
              <a:t>简单的选择都要问</a:t>
            </a:r>
            <a:r>
              <a:rPr lang="zh-CN" altLang="en-US" sz="3600" dirty="0" smtClean="0">
                <a:solidFill>
                  <a:schemeClr val="tx1"/>
                </a:solidFill>
                <a:latin typeface="Calibri" panose="020F0502020204030204" pitchFamily="34" charset="0"/>
              </a:rPr>
              <a:t>，</a:t>
            </a:r>
            <a:r>
              <a:rPr lang="zh-CN" altLang="en-US" sz="3600" dirty="0">
                <a:solidFill>
                  <a:schemeClr val="tx1"/>
                </a:solidFill>
                <a:latin typeface="Calibri" panose="020F0502020204030204" pitchFamily="34" charset="0"/>
              </a:rPr>
              <a:t>你傻</a:t>
            </a:r>
            <a:r>
              <a:rPr lang="zh-CN" altLang="en-US" sz="3600" dirty="0" smtClean="0">
                <a:solidFill>
                  <a:schemeClr val="tx1"/>
                </a:solidFill>
                <a:latin typeface="Calibri" panose="020F0502020204030204" pitchFamily="34" charset="0"/>
              </a:rPr>
              <a:t>啊？所以应用文写作一定要根据审题的实际情况，用热情，礼貌，真诚的语言语气达到交际功能。</a:t>
            </a:r>
            <a:endParaRPr lang="en-US" altLang="zh-CN" sz="3600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4" name="文本框 14"/>
          <p:cNvSpPr txBox="1"/>
          <p:nvPr/>
        </p:nvSpPr>
        <p:spPr>
          <a:xfrm>
            <a:off x="151" y="-22"/>
            <a:ext cx="1615185" cy="64633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3600" b="1">
                <a:solidFill>
                  <a:srgbClr val="3F40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二选一 </a:t>
            </a:r>
            <a:endParaRPr dirty="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 advAuto="0"/>
      <p:bldP spid="14" grpId="0" animBg="1" advAuto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2_自定义设计方案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4276AA"/>
      </a:accent1>
      <a:accent2>
        <a:srgbClr val="1689A0"/>
      </a:accent2>
      <a:accent3>
        <a:srgbClr val="3FA692"/>
      </a:accent3>
      <a:accent4>
        <a:srgbClr val="5167A4"/>
      </a:accent4>
      <a:accent5>
        <a:srgbClr val="5E5CA2"/>
      </a:accent5>
      <a:accent6>
        <a:srgbClr val="768395"/>
      </a:accent6>
      <a:hlink>
        <a:srgbClr val="4276AA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4276AA"/>
      </a:accent1>
      <a:accent2>
        <a:srgbClr val="1689A0"/>
      </a:accent2>
      <a:accent3>
        <a:srgbClr val="3FA692"/>
      </a:accent3>
      <a:accent4>
        <a:srgbClr val="5167A4"/>
      </a:accent4>
      <a:accent5>
        <a:srgbClr val="5E5CA2"/>
      </a:accent5>
      <a:accent6>
        <a:srgbClr val="768395"/>
      </a:accent6>
      <a:hlink>
        <a:srgbClr val="4276AA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276AA"/>
    </a:accent1>
    <a:accent2>
      <a:srgbClr val="1689A0"/>
    </a:accent2>
    <a:accent3>
      <a:srgbClr val="3FA692"/>
    </a:accent3>
    <a:accent4>
      <a:srgbClr val="5167A4"/>
    </a:accent4>
    <a:accent5>
      <a:srgbClr val="5E5CA2"/>
    </a:accent5>
    <a:accent6>
      <a:srgbClr val="768395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276AA"/>
    </a:accent1>
    <a:accent2>
      <a:srgbClr val="1689A0"/>
    </a:accent2>
    <a:accent3>
      <a:srgbClr val="3FA692"/>
    </a:accent3>
    <a:accent4>
      <a:srgbClr val="5167A4"/>
    </a:accent4>
    <a:accent5>
      <a:srgbClr val="5E5CA2"/>
    </a:accent5>
    <a:accent6>
      <a:srgbClr val="768395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276AA"/>
    </a:accent1>
    <a:accent2>
      <a:srgbClr val="1689A0"/>
    </a:accent2>
    <a:accent3>
      <a:srgbClr val="3FA692"/>
    </a:accent3>
    <a:accent4>
      <a:srgbClr val="5167A4"/>
    </a:accent4>
    <a:accent5>
      <a:srgbClr val="5E5CA2"/>
    </a:accent5>
    <a:accent6>
      <a:srgbClr val="768395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276AA"/>
    </a:accent1>
    <a:accent2>
      <a:srgbClr val="1689A0"/>
    </a:accent2>
    <a:accent3>
      <a:srgbClr val="3FA692"/>
    </a:accent3>
    <a:accent4>
      <a:srgbClr val="5167A4"/>
    </a:accent4>
    <a:accent5>
      <a:srgbClr val="5E5CA2"/>
    </a:accent5>
    <a:accent6>
      <a:srgbClr val="768395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276AA"/>
    </a:accent1>
    <a:accent2>
      <a:srgbClr val="1689A0"/>
    </a:accent2>
    <a:accent3>
      <a:srgbClr val="3FA692"/>
    </a:accent3>
    <a:accent4>
      <a:srgbClr val="5167A4"/>
    </a:accent4>
    <a:accent5>
      <a:srgbClr val="5E5CA2"/>
    </a:accent5>
    <a:accent6>
      <a:srgbClr val="768395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276AA"/>
    </a:accent1>
    <a:accent2>
      <a:srgbClr val="1689A0"/>
    </a:accent2>
    <a:accent3>
      <a:srgbClr val="3FA692"/>
    </a:accent3>
    <a:accent4>
      <a:srgbClr val="5167A4"/>
    </a:accent4>
    <a:accent5>
      <a:srgbClr val="5E5CA2"/>
    </a:accent5>
    <a:accent6>
      <a:srgbClr val="768395"/>
    </a:accent6>
    <a:hlink>
      <a:srgbClr val="4276A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276AA"/>
    </a:accent1>
    <a:accent2>
      <a:srgbClr val="1689A0"/>
    </a:accent2>
    <a:accent3>
      <a:srgbClr val="3FA692"/>
    </a:accent3>
    <a:accent4>
      <a:srgbClr val="5167A4"/>
    </a:accent4>
    <a:accent5>
      <a:srgbClr val="5E5CA2"/>
    </a:accent5>
    <a:accent6>
      <a:srgbClr val="768395"/>
    </a:accent6>
    <a:hlink>
      <a:srgbClr val="4276AA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276AA"/>
    </a:accent1>
    <a:accent2>
      <a:srgbClr val="1689A0"/>
    </a:accent2>
    <a:accent3>
      <a:srgbClr val="3FA692"/>
    </a:accent3>
    <a:accent4>
      <a:srgbClr val="5167A4"/>
    </a:accent4>
    <a:accent5>
      <a:srgbClr val="5E5CA2"/>
    </a:accent5>
    <a:accent6>
      <a:srgbClr val="768395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11537</Words>
  <Application>WPS 演示</Application>
  <PresentationFormat>自定义</PresentationFormat>
  <Paragraphs>357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38</vt:i4>
      </vt:variant>
    </vt:vector>
  </HeadingPairs>
  <TitlesOfParts>
    <vt:vector size="58" baseType="lpstr">
      <vt:lpstr>Arial</vt:lpstr>
      <vt:lpstr>宋体</vt:lpstr>
      <vt:lpstr>Wingdings</vt:lpstr>
      <vt:lpstr>微软雅黑</vt:lpstr>
      <vt:lpstr>等线 Light</vt:lpstr>
      <vt:lpstr>等线</vt:lpstr>
      <vt:lpstr>Calibri</vt:lpstr>
      <vt:lpstr>微软雅黑 Light</vt:lpstr>
      <vt:lpstr>Times New Roman</vt:lpstr>
      <vt:lpstr>方正卡通简体</vt:lpstr>
      <vt:lpstr>造字工房悦黑体验版细体</vt:lpstr>
      <vt:lpstr>Bahnschrift</vt:lpstr>
      <vt:lpstr>造字工房悦黑体验版细体</vt:lpstr>
      <vt:lpstr>Wingdings</vt:lpstr>
      <vt:lpstr>黑体</vt:lpstr>
      <vt:lpstr>Vrinda</vt:lpstr>
      <vt:lpstr>2_自定义设计方案</vt:lpstr>
      <vt:lpstr>1_自定义设计方案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Administrator</dc:creator>
  <cp:lastModifiedBy>Administrator</cp:lastModifiedBy>
  <cp:revision>326</cp:revision>
  <dcterms:created xsi:type="dcterms:W3CDTF">2019-06-19T02:08:00Z</dcterms:created>
  <dcterms:modified xsi:type="dcterms:W3CDTF">2020-11-23T01:16:01Z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